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6"/>
  </p:notesMasterIdLst>
  <p:sldIdLst>
    <p:sldId id="256" r:id="rId2"/>
    <p:sldId id="296" r:id="rId3"/>
    <p:sldId id="340" r:id="rId4"/>
    <p:sldId id="283" r:id="rId5"/>
    <p:sldId id="286" r:id="rId6"/>
    <p:sldId id="287" r:id="rId7"/>
    <p:sldId id="288" r:id="rId8"/>
    <p:sldId id="290" r:id="rId9"/>
    <p:sldId id="291" r:id="rId10"/>
    <p:sldId id="260" r:id="rId11"/>
    <p:sldId id="295" r:id="rId12"/>
    <p:sldId id="266" r:id="rId13"/>
    <p:sldId id="267" r:id="rId14"/>
    <p:sldId id="268" r:id="rId15"/>
    <p:sldId id="318" r:id="rId16"/>
    <p:sldId id="319" r:id="rId17"/>
    <p:sldId id="320" r:id="rId18"/>
    <p:sldId id="341" r:id="rId19"/>
    <p:sldId id="322" r:id="rId20"/>
    <p:sldId id="323" r:id="rId21"/>
    <p:sldId id="342" r:id="rId22"/>
    <p:sldId id="329" r:id="rId23"/>
    <p:sldId id="328" r:id="rId24"/>
    <p:sldId id="330" r:id="rId25"/>
    <p:sldId id="331" r:id="rId26"/>
    <p:sldId id="332" r:id="rId27"/>
    <p:sldId id="333" r:id="rId28"/>
    <p:sldId id="334" r:id="rId29"/>
    <p:sldId id="326" r:id="rId30"/>
    <p:sldId id="335" r:id="rId31"/>
    <p:sldId id="337" r:id="rId32"/>
    <p:sldId id="338" r:id="rId33"/>
    <p:sldId id="339" r:id="rId34"/>
    <p:sldId id="32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84167" autoAdjust="0"/>
  </p:normalViewPr>
  <p:slideViewPr>
    <p:cSldViewPr>
      <p:cViewPr varScale="1">
        <p:scale>
          <a:sx n="62" d="100"/>
          <a:sy n="62" d="100"/>
        </p:scale>
        <p:origin x="-714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286EC8-F809-4883-829E-090D43C9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672E7-C1D4-43D4-BD22-8E9869C70A8A}" type="slidenum">
              <a:rPr lang="en-US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t-EE" dirty="0" smtClean="0"/>
              <a:t>Ajalugu – pügmeed, austraaliaborigeenid olid karjapidajad kuid kasvatasid ühte hallutsinogeenset taime</a:t>
            </a:r>
          </a:p>
          <a:p>
            <a:pPr eaLnBrk="1" hangingPunct="1"/>
            <a:r>
              <a:rPr lang="et-EE" dirty="0" smtClean="0"/>
              <a:t>Eleusiuse (elüüsiuse) müsteeriumid – iga viie aasta tagant 2000 aastat (Platon, Aristoteles, Sophokles, Marcus Aurelius, Cicero)</a:t>
            </a:r>
          </a:p>
          <a:p>
            <a:pPr eaLnBrk="1" hangingPunct="1"/>
            <a:r>
              <a:rPr lang="et-EE" dirty="0" smtClean="0"/>
              <a:t>MTS üks viimaseid teadusharusid 1967 Tarti raamat. Teadusharude järjekord Ajalugu, matemaatika, füüsika, keemia, bioloogia, psühholoogia?</a:t>
            </a:r>
          </a:p>
          <a:p>
            <a:pPr eaLnBrk="1" hangingPunct="1"/>
            <a:endParaRPr lang="et-E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86EC8-F809-4883-829E-090D43C9CA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t-EE" dirty="0" smtClean="0"/>
              <a:t>Holotroopses seisundis sisemine radar, mis valib välja oluliseima kogemuse millega töötada. Verbaalses teraapias peab terapeut otsustama. </a:t>
            </a:r>
          </a:p>
          <a:p>
            <a:r>
              <a:rPr lang="et-EE" dirty="0" smtClean="0"/>
              <a:t>Holotroopiline- tervikule orienteeritud </a:t>
            </a:r>
            <a:r>
              <a:rPr lang="et-EE" i="1" dirty="0" smtClean="0"/>
              <a:t>holos-</a:t>
            </a:r>
            <a:r>
              <a:rPr lang="et-EE" dirty="0" smtClean="0"/>
              <a:t> tervik </a:t>
            </a:r>
            <a:r>
              <a:rPr lang="et-EE" i="1" dirty="0" smtClean="0"/>
              <a:t>trepein-</a:t>
            </a:r>
            <a:r>
              <a:rPr lang="et-EE" dirty="0" smtClean="0"/>
              <a:t> millegi poole</a:t>
            </a:r>
          </a:p>
          <a:p>
            <a:r>
              <a:rPr lang="et-EE" dirty="0" smtClean="0"/>
              <a:t>Holotroopsetes seisundites kirjutatud suurimad spirituaalsed kirjutised – veedad, piibel, koraan, mormoonide raamat. </a:t>
            </a:r>
          </a:p>
          <a:p>
            <a:r>
              <a:rPr lang="et-EE" dirty="0" smtClean="0"/>
              <a:t>Erinevus spirituaalsusel ja religioonil – spirituaalsus on tavapärase reaalsuse varajatud dimensioonide otsene kogemine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A09EF-09C6-43D7-9B95-17B8D6E152B4}" type="slidenum">
              <a:rPr lang="et-EE" smtClean="0"/>
              <a:pPr/>
              <a:t>3</a:t>
            </a:fld>
            <a:endParaRPr lang="et-E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86EC8-F809-4883-829E-090D43C9CA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Mäluhäired- 9 ööpäeva magamata, anti ülesanne lahutada 100-st 7 kaupa. Jõudis umbe 60-ni. Siis küsis mis ülesannet tapeab tegema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86EC8-F809-4883-829E-090D43C9CA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86EC8-F809-4883-829E-090D43C9CA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D4F49-98D2-4B28-AB66-707DAC7D4E37}" type="slidenum">
              <a:rPr lang="en-GB"/>
              <a:pPr/>
              <a:t>27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DB83C-FC15-41A5-9A2C-0355A28719E9}" type="slidenum">
              <a:rPr lang="en-GB"/>
              <a:pPr/>
              <a:t>28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7BF5D-6FFF-4675-B365-D80FC335758C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0CAB-BD36-4E6F-B2A3-97D62A8499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E6C5D-9B92-4AA9-8EF2-93F7DBB896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DBE62-5194-424B-A230-AA95FB261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A1BB-8847-46C6-A02E-F872172A5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A3D5E2-16C8-477C-9B54-8D4AE6A8DB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164A73-69F6-489B-B223-F59A1A54040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F2662-4782-44A1-986F-4D849FFAA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B768-9FE4-4FA2-A999-C592A0969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27CFB-740A-4445-ADC0-7AAD221FAA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95E82-50E6-4A0D-BE8C-72E3AC0BBA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52C3-32E2-469F-AD14-116DECB020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34884-B4B4-4B36-B97C-262A59B89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8A34-A622-4565-8BFA-9A12893FA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A86E-F779-4F3E-BF8B-8C78365AC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D32DE0-5550-4F7B-95A3-2482D7931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7678738" cy="2771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b="1" smtClean="0"/>
              <a:t>MUUTUNUD TEADVUSESEISUNDID TÄNAPÄEVASES PSÜHHOLOOGIAS</a:t>
            </a:r>
            <a:endParaRPr lang="en-US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343400"/>
            <a:ext cx="5791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mtClean="0">
                <a:cs typeface="Times New Roman" pitchFamily="18" charset="0"/>
              </a:rPr>
              <a:t>Alar Tamming</a:t>
            </a:r>
          </a:p>
          <a:p>
            <a:pPr eaLnBrk="1" hangingPunct="1">
              <a:lnSpc>
                <a:spcPct val="90000"/>
              </a:lnSpc>
            </a:pPr>
            <a:r>
              <a:rPr lang="et-EE" smtClean="0">
                <a:cs typeface="Times New Roman" pitchFamily="18" charset="0"/>
              </a:rPr>
              <a:t>alar@tavid.ee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smtClean="0"/>
              <a:t>Muutunud teadvuseseisundite põhijooned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t-EE" sz="2400" smtClean="0"/>
              <a:t>Muutused mõtlemises (keskendumis-, tähelepanu-, mälu-, ja hinnangu häired; arhailiste e. primaarsete protsesside domineerimine)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z="2400" smtClean="0"/>
              <a:t>Häiritud ajataju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z="2400" smtClean="0"/>
              <a:t>K</a:t>
            </a:r>
            <a:r>
              <a:rPr lang="et-EE" sz="2400" smtClean="0">
                <a:cs typeface="Times New Roman" pitchFamily="18" charset="0"/>
              </a:rPr>
              <a:t>ontrollikaotuse hirm või tegelik kontrolli kaotamine</a:t>
            </a:r>
            <a:r>
              <a:rPr lang="en-US" sz="2400" smtClean="0"/>
              <a:t> </a:t>
            </a:r>
            <a:endParaRPr lang="et-EE" sz="2400" smtClean="0"/>
          </a:p>
          <a:p>
            <a:pPr marL="609600" indent="-609600" eaLnBrk="1" hangingPunct="1">
              <a:buFontTx/>
              <a:buAutoNum type="arabicPeriod"/>
            </a:pPr>
            <a:r>
              <a:rPr lang="et-EE" sz="2400" smtClean="0"/>
              <a:t>M</a:t>
            </a:r>
            <a:r>
              <a:rPr lang="et-EE" sz="2400" smtClean="0">
                <a:cs typeface="Times New Roman" pitchFamily="18" charset="0"/>
              </a:rPr>
              <a:t>uutused emotsionaalsuse väljendamises</a:t>
            </a:r>
            <a:r>
              <a:rPr lang="en-US" sz="2400" smtClean="0"/>
              <a:t> </a:t>
            </a:r>
            <a:endParaRPr lang="et-EE" sz="2400" smtClean="0"/>
          </a:p>
          <a:p>
            <a:pPr marL="609600" indent="-609600" eaLnBrk="1" hangingPunct="1">
              <a:buFontTx/>
              <a:buAutoNum type="arabicPeriod"/>
            </a:pPr>
            <a:r>
              <a:rPr lang="et-EE" sz="2400" smtClean="0"/>
              <a:t>M</a:t>
            </a:r>
            <a:r>
              <a:rPr lang="et-EE" sz="2400" smtClean="0">
                <a:cs typeface="Times New Roman" pitchFamily="18" charset="0"/>
              </a:rPr>
              <a:t>uutused kehatajus (depersonalisatsioon, derealisatsioon, peapööritus, nägemise ähmastumine, tuimus, analgeesia)</a:t>
            </a:r>
            <a:r>
              <a:rPr lang="en-US" sz="2400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897437" cy="5264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sz="2800" smtClean="0"/>
              <a:t>6.T</a:t>
            </a:r>
            <a:r>
              <a:rPr lang="et-EE" sz="2800" smtClean="0">
                <a:cs typeface="Times New Roman" pitchFamily="18" charset="0"/>
              </a:rPr>
              <a:t>aju moonutused- , sealhulgas hallutsinatsioonid, suurenenud visuaalsed kujutelmad ning suur nägemisteravus</a:t>
            </a:r>
            <a:r>
              <a:rPr lang="en-US" sz="2800" smtClean="0"/>
              <a:t> </a:t>
            </a:r>
            <a:endParaRPr lang="et-E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sz="2800" smtClean="0"/>
              <a:t>7. M</a:t>
            </a:r>
            <a:r>
              <a:rPr lang="et-EE" sz="2800" smtClean="0">
                <a:cs typeface="Times New Roman" pitchFamily="18" charset="0"/>
              </a:rPr>
              <a:t>uutused tähenduses või olulisuses, millele omistatakse suurenenud väärtust</a:t>
            </a:r>
            <a:r>
              <a:rPr lang="en-US" sz="2800" smtClean="0"/>
              <a:t> </a:t>
            </a:r>
            <a:endParaRPr lang="et-E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sz="2800" smtClean="0"/>
              <a:t>8. S</a:t>
            </a:r>
            <a:r>
              <a:rPr lang="et-EE" sz="2800" smtClean="0">
                <a:cs typeface="Times New Roman" pitchFamily="18" charset="0"/>
              </a:rPr>
              <a:t>õnulseletamatu tunne</a:t>
            </a:r>
            <a:r>
              <a:rPr lang="en-US" sz="2800" smtClean="0"/>
              <a:t> </a:t>
            </a:r>
            <a:endParaRPr lang="et-E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sz="2800" smtClean="0"/>
              <a:t>9. N</a:t>
            </a:r>
            <a:r>
              <a:rPr lang="et-EE" sz="2800" smtClean="0">
                <a:cs typeface="Times New Roman" pitchFamily="18" charset="0"/>
              </a:rPr>
              <a:t>oorenemise tunne</a:t>
            </a:r>
            <a:r>
              <a:rPr lang="en-US" sz="2800" smtClean="0"/>
              <a:t> </a:t>
            </a:r>
            <a:endParaRPr lang="et-E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sz="2800" smtClean="0"/>
              <a:t>10. S</a:t>
            </a:r>
            <a:r>
              <a:rPr lang="et-EE" sz="2800" smtClean="0">
                <a:cs typeface="Times New Roman" pitchFamily="18" charset="0"/>
              </a:rPr>
              <a:t>uur sisendatavus</a:t>
            </a:r>
            <a:r>
              <a:rPr lang="en-US" sz="2800" smtClean="0"/>
              <a:t> </a:t>
            </a:r>
            <a:endParaRPr lang="et-EE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sz="2800" smtClean="0">
                <a:cs typeface="Times New Roman" pitchFamily="18" charset="0"/>
              </a:rPr>
              <a:t>(Crapanzano, 2001</a:t>
            </a:r>
          </a:p>
        </p:txBody>
      </p:sp>
      <p:pic>
        <p:nvPicPr>
          <p:cNvPr id="82952" name="Picture 8" descr="HALLUTSI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981075"/>
            <a:ext cx="3644900" cy="4687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Kaksikprotsessiteooria</a:t>
            </a:r>
            <a:r>
              <a:rPr lang="et-EE" sz="1800" smtClean="0"/>
              <a:t> </a:t>
            </a:r>
            <a:r>
              <a:rPr lang="et-EE" sz="1800" smtClean="0">
                <a:cs typeface="Times New Roman" pitchFamily="18" charset="0"/>
              </a:rPr>
              <a:t>(Dual Thought Process, Gackenbach &amp; La Berge, 1988)</a:t>
            </a:r>
            <a:r>
              <a:rPr lang="en-US" sz="180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z="3600" b="1" u="sng" smtClean="0"/>
              <a:t>Operantne mõtlemine</a:t>
            </a:r>
            <a:r>
              <a:rPr lang="et-EE" sz="3600" smtClean="0"/>
              <a:t> (loogiline, kindlale objektile suunatud plaani- ja eesmärgipärane mõtlemine)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t-EE" sz="3600" smtClean="0"/>
          </a:p>
          <a:p>
            <a:pPr eaLnBrk="1" hangingPunct="1">
              <a:lnSpc>
                <a:spcPct val="90000"/>
              </a:lnSpc>
            </a:pPr>
            <a:r>
              <a:rPr lang="et-EE" sz="3600" b="1" u="sng" smtClean="0"/>
              <a:t>Respodentne mõtlemine</a:t>
            </a:r>
            <a:r>
              <a:rPr lang="et-EE" sz="3600" smtClean="0"/>
              <a:t> (teadlikust juhtimisest vaba hallutsinatoorne mõtetevoog)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t-EE" sz="2800" smtClean="0"/>
              <a:t>Switching- hüpotees -</a:t>
            </a:r>
            <a:r>
              <a:rPr lang="et-EE" sz="2800" smtClean="0">
                <a:cs typeface="Times New Roman" pitchFamily="18" charset="0"/>
              </a:rPr>
              <a:t>mõtlemisviisid on teineteist välistavad ja toimub ümberlülitumine ühelt teisele vastavalt vajadusele </a:t>
            </a:r>
            <a:endParaRPr lang="et-EE" sz="2800" smtClean="0"/>
          </a:p>
          <a:p>
            <a:pPr eaLnBrk="1" hangingPunct="1">
              <a:buFontTx/>
              <a:buNone/>
            </a:pPr>
            <a:endParaRPr lang="et-EE" sz="2800" smtClean="0"/>
          </a:p>
          <a:p>
            <a:pPr eaLnBrk="1" hangingPunct="1"/>
            <a:r>
              <a:rPr lang="et-EE" sz="2800" i="1" smtClean="0"/>
              <a:t>S</a:t>
            </a:r>
            <a:r>
              <a:rPr lang="et-EE" sz="2800" i="1" smtClean="0">
                <a:cs typeface="Times New Roman" pitchFamily="18" charset="0"/>
              </a:rPr>
              <a:t>upression- masking</a:t>
            </a:r>
            <a:r>
              <a:rPr lang="et-EE" sz="2800" smtClean="0">
                <a:cs typeface="Times New Roman" pitchFamily="18" charset="0"/>
              </a:rPr>
              <a:t> hüpotees</a:t>
            </a:r>
            <a:r>
              <a:rPr lang="en-US" sz="2800" smtClean="0"/>
              <a:t> </a:t>
            </a:r>
            <a:r>
              <a:rPr lang="et-EE" sz="2800" smtClean="0"/>
              <a:t>-</a:t>
            </a:r>
            <a:r>
              <a:rPr lang="et-EE" sz="2800" smtClean="0">
                <a:cs typeface="Times New Roman" pitchFamily="18" charset="0"/>
              </a:rPr>
              <a:t>operantne mõtlemine kasvab välja respondentsest mõtlemisest ja on viimasele kogu aeg taustaks kõikvõimalike mälestustega liituvate assotsiatsioonide ja tunnete näol</a:t>
            </a:r>
            <a:r>
              <a:rPr lang="en-US" sz="2800" smtClean="0"/>
              <a:t> </a:t>
            </a:r>
            <a:endParaRPr lang="et-EE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Deikmani hüpotees</a:t>
            </a:r>
            <a:r>
              <a:rPr lang="et-EE" sz="2000" smtClean="0"/>
              <a:t>  (1990)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Automatiseerunud protsessi lagundamine, kus võetakse kasutusele primitiivsemad ja vahetumad tajumehhanismid</a:t>
            </a:r>
          </a:p>
          <a:p>
            <a:pPr eaLnBrk="1" hangingPunct="1">
              <a:buFontTx/>
              <a:buNone/>
            </a:pPr>
            <a:r>
              <a:rPr lang="et-EE" smtClean="0"/>
              <a:t>“näeks nagu maailma esimest korda”- primitiivne ja regressiivne kogemus , mida ei saa siirdada arenenumasse, kõrgemal tasandil olevasse loogikasse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Müstilise kogemuse tunnused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5300662"/>
          </a:xfrm>
        </p:spPr>
        <p:txBody>
          <a:bodyPr/>
          <a:lstStyle/>
          <a:p>
            <a:pPr eaLnBrk="1" hangingPunct="1"/>
            <a:r>
              <a:rPr lang="et-EE" smtClean="0"/>
              <a:t>Sõnadega väljendamatu. (Meenutab pigem tundeseisundit kui intellektuaalseid seisundeid)</a:t>
            </a:r>
          </a:p>
          <a:p>
            <a:pPr eaLnBrk="1" hangingPunct="1"/>
            <a:r>
              <a:rPr lang="et-EE" smtClean="0"/>
              <a:t>Seos teadmistega. (Taibatakse tõe sügavusi milleni loogiline järeldav intellekt ei küüni)</a:t>
            </a:r>
          </a:p>
          <a:p>
            <a:pPr eaLnBrk="1" hangingPunct="1"/>
            <a:r>
              <a:rPr lang="et-EE" smtClean="0"/>
              <a:t>Lühiajalisus (Kaovad kiiresti)</a:t>
            </a:r>
          </a:p>
          <a:p>
            <a:pPr eaLnBrk="1" hangingPunct="1"/>
            <a:r>
              <a:rPr lang="et-EE" smtClean="0"/>
              <a:t>Passiivsus (Ei ole tahtele alluvad, kuigi seisunditeks saab valmistuda keskendumis ja kehaliste harjutustega)</a:t>
            </a:r>
          </a:p>
          <a:p>
            <a:pPr algn="r" eaLnBrk="1" hangingPunct="1">
              <a:buFontTx/>
              <a:buNone/>
            </a:pPr>
            <a:r>
              <a:rPr lang="et-EE" sz="2800" smtClean="0"/>
              <a:t>(W.James)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8750" y="836613"/>
            <a:ext cx="1676400" cy="5254625"/>
            <a:chOff x="100" y="527"/>
            <a:chExt cx="1056" cy="3310"/>
          </a:xfrm>
        </p:grpSpPr>
        <p:sp>
          <p:nvSpPr>
            <p:cNvPr id="28683" name="Line 4"/>
            <p:cNvSpPr>
              <a:spLocks noChangeShapeType="1"/>
            </p:cNvSpPr>
            <p:nvPr/>
          </p:nvSpPr>
          <p:spPr bwMode="auto">
            <a:xfrm flipV="1">
              <a:off x="1156" y="527"/>
              <a:ext cx="0" cy="3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t-EE"/>
            </a:p>
          </p:txBody>
        </p:sp>
        <p:sp>
          <p:nvSpPr>
            <p:cNvPr id="28684" name="Text Box 10"/>
            <p:cNvSpPr txBox="1">
              <a:spLocks noChangeArrowheads="1"/>
            </p:cNvSpPr>
            <p:nvPr/>
          </p:nvSpPr>
          <p:spPr bwMode="auto">
            <a:xfrm>
              <a:off x="237" y="3472"/>
              <a:ext cx="771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t-EE" sz="3200"/>
                <a:t>Madal</a:t>
              </a:r>
            </a:p>
          </p:txBody>
        </p:sp>
        <p:sp>
          <p:nvSpPr>
            <p:cNvPr id="28685" name="Text Box 12"/>
            <p:cNvSpPr txBox="1">
              <a:spLocks noChangeArrowheads="1"/>
            </p:cNvSpPr>
            <p:nvPr/>
          </p:nvSpPr>
          <p:spPr bwMode="auto">
            <a:xfrm>
              <a:off x="146" y="795"/>
              <a:ext cx="7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t-EE" sz="3200"/>
                <a:t>Kõrge</a:t>
              </a:r>
            </a:p>
          </p:txBody>
        </p:sp>
        <p:sp>
          <p:nvSpPr>
            <p:cNvPr id="28686" name="Text Box 13"/>
            <p:cNvSpPr txBox="1">
              <a:spLocks noChangeArrowheads="1"/>
            </p:cNvSpPr>
            <p:nvPr/>
          </p:nvSpPr>
          <p:spPr bwMode="auto">
            <a:xfrm>
              <a:off x="100" y="1946"/>
              <a:ext cx="1011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t-EE"/>
                <a:t>Väärtuste</a:t>
              </a:r>
            </a:p>
            <a:p>
              <a:r>
                <a:rPr lang="et-EE"/>
                <a:t>dimensioon</a:t>
              </a:r>
            </a:p>
          </p:txBody>
        </p:sp>
      </p:grpSp>
      <p:sp>
        <p:nvSpPr>
          <p:cNvPr id="149518" name="Oval 14"/>
          <p:cNvSpPr>
            <a:spLocks noChangeArrowheads="1"/>
          </p:cNvSpPr>
          <p:nvPr/>
        </p:nvSpPr>
        <p:spPr bwMode="auto">
          <a:xfrm>
            <a:off x="1979613" y="5589588"/>
            <a:ext cx="2447925" cy="10080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Toksilised</a:t>
            </a:r>
          </a:p>
          <a:p>
            <a:pPr algn="ctr"/>
            <a:r>
              <a:rPr lang="et-EE"/>
              <a:t>psühhoosid</a:t>
            </a:r>
          </a:p>
        </p:txBody>
      </p:sp>
      <p:sp>
        <p:nvSpPr>
          <p:cNvPr id="149520" name="Oval 16"/>
          <p:cNvSpPr>
            <a:spLocks noChangeArrowheads="1"/>
          </p:cNvSpPr>
          <p:nvPr/>
        </p:nvSpPr>
        <p:spPr bwMode="auto">
          <a:xfrm>
            <a:off x="4716463" y="5445125"/>
            <a:ext cx="4246562" cy="1150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Hallutsinogeensed narkootiliste</a:t>
            </a:r>
          </a:p>
          <a:p>
            <a:pPr algn="ctr"/>
            <a:r>
              <a:rPr lang="et-EE"/>
              <a:t>ainete abil tekitatud seisundid</a:t>
            </a:r>
          </a:p>
        </p:txBody>
      </p:sp>
      <p:sp>
        <p:nvSpPr>
          <p:cNvPr id="149521" name="Oval 17"/>
          <p:cNvSpPr>
            <a:spLocks noChangeArrowheads="1"/>
          </p:cNvSpPr>
          <p:nvPr/>
        </p:nvSpPr>
        <p:spPr bwMode="auto">
          <a:xfrm>
            <a:off x="2339975" y="4365625"/>
            <a:ext cx="2303463" cy="863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Psühhootilised</a:t>
            </a:r>
          </a:p>
          <a:p>
            <a:pPr algn="ctr"/>
            <a:r>
              <a:rPr lang="et-EE"/>
              <a:t>seisundid</a:t>
            </a:r>
          </a:p>
        </p:txBody>
      </p:sp>
      <p:sp>
        <p:nvSpPr>
          <p:cNvPr id="149522" name="Oval 18"/>
          <p:cNvSpPr>
            <a:spLocks noChangeArrowheads="1"/>
          </p:cNvSpPr>
          <p:nvPr/>
        </p:nvSpPr>
        <p:spPr bwMode="auto">
          <a:xfrm>
            <a:off x="5580063" y="3933825"/>
            <a:ext cx="2663825" cy="863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Marihuaana</a:t>
            </a:r>
          </a:p>
          <a:p>
            <a:pPr algn="ctr"/>
            <a:r>
              <a:rPr lang="et-EE"/>
              <a:t>mürgitus</a:t>
            </a:r>
          </a:p>
        </p:txBody>
      </p:sp>
      <p:sp>
        <p:nvSpPr>
          <p:cNvPr id="149523" name="Oval 19"/>
          <p:cNvSpPr>
            <a:spLocks noChangeArrowheads="1"/>
          </p:cNvSpPr>
          <p:nvPr/>
        </p:nvSpPr>
        <p:spPr bwMode="auto">
          <a:xfrm>
            <a:off x="2916238" y="3284538"/>
            <a:ext cx="1223962" cy="720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Uni</a:t>
            </a:r>
          </a:p>
        </p:txBody>
      </p:sp>
      <p:sp>
        <p:nvSpPr>
          <p:cNvPr id="149524" name="Oval 20"/>
          <p:cNvSpPr>
            <a:spLocks noChangeArrowheads="1"/>
          </p:cNvSpPr>
          <p:nvPr/>
        </p:nvSpPr>
        <p:spPr bwMode="auto">
          <a:xfrm>
            <a:off x="4787900" y="1916113"/>
            <a:ext cx="4176713" cy="14398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Loomingulised seisundid</a:t>
            </a:r>
          </a:p>
          <a:p>
            <a:pPr algn="ctr"/>
            <a:r>
              <a:rPr lang="et-EE"/>
              <a:t>Regressioon ego teenistuses</a:t>
            </a:r>
          </a:p>
        </p:txBody>
      </p:sp>
      <p:sp>
        <p:nvSpPr>
          <p:cNvPr id="149525" name="Oval 21"/>
          <p:cNvSpPr>
            <a:spLocks noChangeArrowheads="1"/>
          </p:cNvSpPr>
          <p:nvPr/>
        </p:nvSpPr>
        <p:spPr bwMode="auto">
          <a:xfrm>
            <a:off x="2195513" y="981075"/>
            <a:ext cx="2663825" cy="180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Täielik ratsionaalsus</a:t>
            </a:r>
          </a:p>
          <a:p>
            <a:pPr algn="ctr"/>
            <a:r>
              <a:rPr lang="et-EE"/>
              <a:t>Neurootiline viga</a:t>
            </a:r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920750" y="0"/>
            <a:ext cx="8223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t-EE" sz="3600"/>
              <a:t>Klassikaline erinevate seisundite hindamine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8" grpId="0" animBg="1"/>
      <p:bldP spid="149520" grpId="0" animBg="1"/>
      <p:bldP spid="149521" grpId="0" animBg="1"/>
      <p:bldP spid="149522" grpId="0" animBg="1"/>
      <p:bldP spid="149523" grpId="0" animBg="1"/>
      <p:bldP spid="149524" grpId="0" animBg="1"/>
      <p:bldP spid="149525" grpId="0" animBg="1"/>
      <p:bldP spid="1495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750" y="836613"/>
            <a:ext cx="1676400" cy="5254625"/>
            <a:chOff x="100" y="527"/>
            <a:chExt cx="1056" cy="3310"/>
          </a:xfrm>
        </p:grpSpPr>
        <p:sp>
          <p:nvSpPr>
            <p:cNvPr id="29710" name="Line 3"/>
            <p:cNvSpPr>
              <a:spLocks noChangeShapeType="1"/>
            </p:cNvSpPr>
            <p:nvPr/>
          </p:nvSpPr>
          <p:spPr bwMode="auto">
            <a:xfrm flipV="1">
              <a:off x="1156" y="527"/>
              <a:ext cx="0" cy="3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t-EE"/>
            </a:p>
          </p:txBody>
        </p:sp>
        <p:sp>
          <p:nvSpPr>
            <p:cNvPr id="29711" name="Text Box 4"/>
            <p:cNvSpPr txBox="1">
              <a:spLocks noChangeArrowheads="1"/>
            </p:cNvSpPr>
            <p:nvPr/>
          </p:nvSpPr>
          <p:spPr bwMode="auto">
            <a:xfrm>
              <a:off x="237" y="3472"/>
              <a:ext cx="771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t-EE" sz="3200"/>
                <a:t>Madal</a:t>
              </a:r>
            </a:p>
          </p:txBody>
        </p:sp>
        <p:sp>
          <p:nvSpPr>
            <p:cNvPr id="29712" name="Text Box 5"/>
            <p:cNvSpPr txBox="1">
              <a:spLocks noChangeArrowheads="1"/>
            </p:cNvSpPr>
            <p:nvPr/>
          </p:nvSpPr>
          <p:spPr bwMode="auto">
            <a:xfrm>
              <a:off x="146" y="795"/>
              <a:ext cx="75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t-EE" sz="3200"/>
                <a:t>Kõrge</a:t>
              </a:r>
            </a:p>
          </p:txBody>
        </p:sp>
        <p:sp>
          <p:nvSpPr>
            <p:cNvPr id="29713" name="Text Box 6"/>
            <p:cNvSpPr txBox="1">
              <a:spLocks noChangeArrowheads="1"/>
            </p:cNvSpPr>
            <p:nvPr/>
          </p:nvSpPr>
          <p:spPr bwMode="auto">
            <a:xfrm>
              <a:off x="100" y="1946"/>
              <a:ext cx="1011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t-EE"/>
                <a:t>Väärtuste</a:t>
              </a:r>
            </a:p>
            <a:p>
              <a:r>
                <a:rPr lang="et-EE"/>
                <a:t>dimensioon</a:t>
              </a:r>
            </a:p>
          </p:txBody>
        </p:sp>
      </p:grp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1979613" y="5589588"/>
            <a:ext cx="2447925" cy="10080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Toksilised</a:t>
            </a:r>
          </a:p>
          <a:p>
            <a:pPr algn="ctr"/>
            <a:r>
              <a:rPr lang="et-EE"/>
              <a:t>psühhoosid</a:t>
            </a:r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5292725" y="5734050"/>
            <a:ext cx="2303463" cy="863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Psühhootilised</a:t>
            </a:r>
          </a:p>
          <a:p>
            <a:pPr algn="ctr"/>
            <a:r>
              <a:rPr lang="et-EE"/>
              <a:t>seisundid</a:t>
            </a:r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2124075" y="2997200"/>
            <a:ext cx="2663825" cy="863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Marihuaana</a:t>
            </a:r>
          </a:p>
          <a:p>
            <a:pPr algn="ctr"/>
            <a:r>
              <a:rPr lang="et-EE"/>
              <a:t>mürgitus</a:t>
            </a:r>
          </a:p>
        </p:txBody>
      </p:sp>
      <p:sp>
        <p:nvSpPr>
          <p:cNvPr id="161803" name="Oval 11"/>
          <p:cNvSpPr>
            <a:spLocks noChangeArrowheads="1"/>
          </p:cNvSpPr>
          <p:nvPr/>
        </p:nvSpPr>
        <p:spPr bwMode="auto">
          <a:xfrm>
            <a:off x="4356100" y="5157788"/>
            <a:ext cx="1223963" cy="720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Uni</a:t>
            </a:r>
          </a:p>
        </p:txBody>
      </p:sp>
      <p:sp>
        <p:nvSpPr>
          <p:cNvPr id="161804" name="Oval 12"/>
          <p:cNvSpPr>
            <a:spLocks noChangeArrowheads="1"/>
          </p:cNvSpPr>
          <p:nvPr/>
        </p:nvSpPr>
        <p:spPr bwMode="auto">
          <a:xfrm>
            <a:off x="4716463" y="2636838"/>
            <a:ext cx="3816350" cy="1006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Loomingulised seisundid</a:t>
            </a:r>
          </a:p>
        </p:txBody>
      </p:sp>
      <p:sp>
        <p:nvSpPr>
          <p:cNvPr id="161805" name="Oval 13"/>
          <p:cNvSpPr>
            <a:spLocks noChangeArrowheads="1"/>
          </p:cNvSpPr>
          <p:nvPr/>
        </p:nvSpPr>
        <p:spPr bwMode="auto">
          <a:xfrm>
            <a:off x="2124075" y="4076700"/>
            <a:ext cx="2305050" cy="1368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Tavaline</a:t>
            </a:r>
          </a:p>
          <a:p>
            <a:pPr algn="ctr"/>
            <a:r>
              <a:rPr lang="et-EE"/>
              <a:t> ratsionaalsus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920750" y="0"/>
            <a:ext cx="771236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t-EE" sz="3600" dirty="0"/>
              <a:t>Mitte </a:t>
            </a:r>
            <a:r>
              <a:rPr lang="et-EE" sz="3600" dirty="0" smtClean="0"/>
              <a:t>traditsiooniline hindamise </a:t>
            </a:r>
            <a:r>
              <a:rPr lang="et-EE" sz="3600" dirty="0"/>
              <a:t>süsteem</a:t>
            </a:r>
          </a:p>
        </p:txBody>
      </p:sp>
      <p:sp>
        <p:nvSpPr>
          <p:cNvPr id="161808" name="Oval 16"/>
          <p:cNvSpPr>
            <a:spLocks noChangeArrowheads="1"/>
          </p:cNvSpPr>
          <p:nvPr/>
        </p:nvSpPr>
        <p:spPr bwMode="auto">
          <a:xfrm>
            <a:off x="5435600" y="3933825"/>
            <a:ext cx="3240088" cy="9350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Avatud, vaba</a:t>
            </a:r>
          </a:p>
          <a:p>
            <a:pPr algn="ctr"/>
            <a:r>
              <a:rPr lang="et-EE"/>
              <a:t>ratsionaalsus</a:t>
            </a:r>
          </a:p>
        </p:txBody>
      </p:sp>
      <p:sp>
        <p:nvSpPr>
          <p:cNvPr id="161809" name="Oval 17"/>
          <p:cNvSpPr>
            <a:spLocks noChangeArrowheads="1"/>
          </p:cNvSpPr>
          <p:nvPr/>
        </p:nvSpPr>
        <p:spPr bwMode="auto">
          <a:xfrm>
            <a:off x="2051050" y="1557338"/>
            <a:ext cx="2592388" cy="15843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Psühhodeelsete </a:t>
            </a:r>
          </a:p>
          <a:p>
            <a:pPr algn="ctr"/>
            <a:r>
              <a:rPr lang="et-EE"/>
              <a:t>ainete poolt esile</a:t>
            </a:r>
          </a:p>
          <a:p>
            <a:pPr algn="ctr"/>
            <a:r>
              <a:rPr lang="et-EE"/>
              <a:t>kutsutud seisundid</a:t>
            </a:r>
          </a:p>
        </p:txBody>
      </p:sp>
      <p:sp>
        <p:nvSpPr>
          <p:cNvPr id="161810" name="Oval 18"/>
          <p:cNvSpPr>
            <a:spLocks noChangeArrowheads="1"/>
          </p:cNvSpPr>
          <p:nvPr/>
        </p:nvSpPr>
        <p:spPr bwMode="auto">
          <a:xfrm>
            <a:off x="4140200" y="1412875"/>
            <a:ext cx="2881313" cy="12239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Meditatiivsed </a:t>
            </a:r>
          </a:p>
          <a:p>
            <a:pPr algn="ctr"/>
            <a:r>
              <a:rPr lang="et-EE"/>
              <a:t>seisundid</a:t>
            </a:r>
          </a:p>
        </p:txBody>
      </p:sp>
      <p:sp>
        <p:nvSpPr>
          <p:cNvPr id="161812" name="Oval 20"/>
          <p:cNvSpPr>
            <a:spLocks noChangeArrowheads="1"/>
          </p:cNvSpPr>
          <p:nvPr/>
        </p:nvSpPr>
        <p:spPr bwMode="auto">
          <a:xfrm>
            <a:off x="6588125" y="1484313"/>
            <a:ext cx="1944688" cy="129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t-EE"/>
              <a:t>Müstilised </a:t>
            </a:r>
          </a:p>
          <a:p>
            <a:pPr algn="ctr"/>
            <a:r>
              <a:rPr lang="et-EE"/>
              <a:t>kogemused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/>
      <p:bldP spid="161801" grpId="0" animBg="1"/>
      <p:bldP spid="161802" grpId="0" animBg="1"/>
      <p:bldP spid="161803" grpId="0" animBg="1"/>
      <p:bldP spid="161804" grpId="0" animBg="1"/>
      <p:bldP spid="161805" grpId="0" animBg="1"/>
      <p:bldP spid="161806" grpId="0"/>
      <p:bldP spid="161808" grpId="0" animBg="1"/>
      <p:bldP spid="161809" grpId="0" animBg="1"/>
      <p:bldP spid="161810" grpId="0" animBg="1"/>
      <p:bldP spid="1618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Klassikaline psühhiaatria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714500"/>
            <a:ext cx="7772400" cy="4454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t-EE" sz="2800" dirty="0" smtClean="0"/>
              <a:t>Püha Teresa Avila – hüsteeriline psühhootik</a:t>
            </a:r>
          </a:p>
          <a:p>
            <a:pPr>
              <a:defRPr/>
            </a:pPr>
            <a:r>
              <a:rPr lang="et-EE" sz="2800" dirty="0" smtClean="0"/>
              <a:t>Muhamedi müstilised kogemused – Epilepsia</a:t>
            </a:r>
          </a:p>
          <a:p>
            <a:pPr>
              <a:defRPr/>
            </a:pPr>
            <a:r>
              <a:rPr lang="et-EE" sz="2800" dirty="0" smtClean="0"/>
              <a:t>Buddha , Jeesus, Ramakrishna – psühhoosihood, sest nägid nägemusi ja “pettekujutlusi”</a:t>
            </a:r>
          </a:p>
          <a:p>
            <a:pPr>
              <a:defRPr/>
            </a:pPr>
            <a:r>
              <a:rPr lang="et-EE" sz="2800" dirty="0" smtClean="0"/>
              <a:t>Šamaanid on kas skisofreenikud, ambulatoorsed psühhootikud, epileptikud või hüsteerikud – puudub üksmeel.</a:t>
            </a:r>
          </a:p>
          <a:p>
            <a:pPr>
              <a:defRPr/>
            </a:pPr>
            <a:r>
              <a:rPr lang="et-EE" sz="2800" dirty="0" smtClean="0"/>
              <a:t>Budistlik meditatsioon – kunstlik katatoonia</a:t>
            </a:r>
          </a:p>
          <a:p>
            <a:pPr>
              <a:defRPr/>
            </a:pPr>
            <a:r>
              <a:rPr lang="et-EE" sz="2800" dirty="0" smtClean="0"/>
              <a:t>Müstitsism – normaaluse ja psühhoosi vahele kuuluv nähtus – </a:t>
            </a:r>
            <a:r>
              <a:rPr lang="et-EE" sz="2800" i="1" dirty="0" smtClean="0"/>
              <a:t>Psühhiaatria edendamise grupi religiooni komitee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t-EE" sz="2800" b="1" smtClean="0"/>
              <a:t>PSÜHHODEELIKUMID JA SEKS</a:t>
            </a:r>
            <a:r>
              <a:rPr lang="et-EE" sz="2800" smtClean="0"/>
              <a:t> (Tart. C)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t-EE" sz="2600" smtClean="0"/>
              <a:t>Orgasmi pikenemise tunne (aja aeglustumise võimalik tagajärg);</a:t>
            </a:r>
            <a:endParaRPr lang="en-GB" sz="2600" smtClean="0"/>
          </a:p>
          <a:p>
            <a:pPr eaLnBrk="1" hangingPunct="1">
              <a:lnSpc>
                <a:spcPct val="80000"/>
              </a:lnSpc>
            </a:pPr>
            <a:r>
              <a:rPr lang="es-ES" sz="2600" smtClean="0"/>
              <a:t>Keha läbiva energia voolamise, pulseerimise ja/või plahvatamise tajumine;</a:t>
            </a:r>
            <a:endParaRPr lang="en-GB" sz="2600" smtClean="0"/>
          </a:p>
          <a:p>
            <a:pPr eaLnBrk="1" hangingPunct="1">
              <a:lnSpc>
                <a:spcPct val="80000"/>
              </a:lnSpc>
            </a:pPr>
            <a:r>
              <a:rPr lang="es-ES" sz="2600" smtClean="0"/>
              <a:t>Tajumine, et vahetatakse teatavat energiat partneriga, mis voogab orgasmi ajal ja järel läbi mõlema keha ning plahvatuslikud energiavahetused suguorganite ning partnerite kehade vahel;</a:t>
            </a:r>
            <a:endParaRPr lang="en-GB" sz="2600" smtClean="0"/>
          </a:p>
          <a:p>
            <a:pPr eaLnBrk="1" hangingPunct="1">
              <a:lnSpc>
                <a:spcPct val="80000"/>
              </a:lnSpc>
            </a:pPr>
            <a:r>
              <a:rPr lang="es-ES" sz="2600" smtClean="0"/>
              <a:t>Täielik andumine seksuaalvahekorras, ilma mingite segavate faktoriteta, mis tavapärases situatsioonis olemas on;</a:t>
            </a:r>
            <a:endParaRPr lang="en-GB" sz="2600" smtClean="0"/>
          </a:p>
          <a:p>
            <a:pPr eaLnBrk="1" hangingPunct="1">
              <a:lnSpc>
                <a:spcPct val="80000"/>
              </a:lnSpc>
            </a:pPr>
            <a:r>
              <a:rPr lang="en-GB" sz="2600" smtClean="0"/>
              <a:t>Orgasm haarab kogu keha, mitte ainult suguelundid;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smtClean="0"/>
              <a:t>Sulandumine oma partneri identiteediga vahekorra ja orgasmi ajal, tugev jagamise ja ühise ekstaasi tajumine;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t-EE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772400" cy="365125"/>
          </a:xfrm>
        </p:spPr>
        <p:txBody>
          <a:bodyPr>
            <a:noAutofit/>
          </a:bodyPr>
          <a:lstStyle/>
          <a:p>
            <a:pPr eaLnBrk="1" hangingPunct="1"/>
            <a:r>
              <a:rPr lang="et-EE" sz="2800" dirty="0" smtClean="0"/>
              <a:t>Muutunud teadvuseseisundi definitsioon</a:t>
            </a:r>
            <a:endParaRPr lang="en-US" sz="280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dirty="0" smtClean="0">
                <a:cs typeface="Times New Roman" pitchFamily="18" charset="0"/>
              </a:rPr>
              <a:t> tegemist on “</a:t>
            </a:r>
            <a:r>
              <a:rPr lang="et-EE" b="1" dirty="0" smtClean="0">
                <a:cs typeface="Times New Roman" pitchFamily="18" charset="0"/>
              </a:rPr>
              <a:t>psüühilise seisundiga, mis  tekib füsioloogiliste, psühholoogiliste või farmakoloogiliste tegurite toimel ja mida inimene ise (või väline vaatleja) kogeb oluliselt erinevana tavalisest ärkveloleku seisundist</a:t>
            </a:r>
            <a:r>
              <a:rPr lang="et-EE" dirty="0" smtClean="0">
                <a:cs typeface="Times New Roman" pitchFamily="18" charset="0"/>
              </a:rPr>
              <a:t>”. </a:t>
            </a:r>
            <a:r>
              <a:rPr lang="et-EE" dirty="0" smtClean="0"/>
              <a:t>(Arnold M. Ludwig)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3663"/>
          </a:xfrm>
        </p:spPr>
        <p:txBody>
          <a:bodyPr>
            <a:normAutofit fontScale="90000"/>
          </a:bodyPr>
          <a:lstStyle/>
          <a:p>
            <a:pPr eaLnBrk="1" hangingPunct="1"/>
            <a:endParaRPr lang="et-EE" sz="400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GB" sz="2600" smtClean="0"/>
              <a:t>Energia vahetuse tajumine seksuaalvahekorra ajal ja orgasm kui partnerite eluenergiaid tasakaalustav ja uuendav kogemus, mitte neid kulutav;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2600" smtClean="0"/>
              <a:t>Tugevnenud taju orgasmile eelnevate kehaliste tundmuste suhtes, mille tulemusel tekib oskus ajastada oma liigutused nii, et orgasmi ja seksuaalvahekorra nauditavad omadused tugevnevad;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2600" smtClean="0"/>
              <a:t>Ego ajutise kadumise kogemused, tunne, et keha hakkab domineerima ning orgasm pigem juhtub kui tekitatakse;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GB" sz="2600" smtClean="0"/>
              <a:t>Tunne, et partneriga jagatud kogemused juhtuvad arhetüüpsel viisil, kosmilisemal ja laiemal skaalal kui otsese teadvusliku kogemuse ajal.</a:t>
            </a:r>
            <a:endParaRPr lang="et-EE" sz="2600" smtClean="0"/>
          </a:p>
          <a:p>
            <a:pPr marL="609600" indent="-609600" eaLnBrk="1" hangingPunct="1">
              <a:lnSpc>
                <a:spcPct val="80000"/>
              </a:lnSpc>
            </a:pPr>
            <a:endParaRPr lang="et-EE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Ayahuasca </a:t>
            </a:r>
            <a:r>
              <a:rPr lang="et-EE" dirty="0" smtClean="0"/>
              <a:t>teraapia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</p:spPr>
        <p:txBody>
          <a:bodyPr>
            <a:noAutofit/>
          </a:bodyPr>
          <a:lstStyle/>
          <a:p>
            <a:r>
              <a:rPr lang="et-EE" sz="2800" dirty="0" smtClean="0"/>
              <a:t>Intellektuaalse võimekuse tõus</a:t>
            </a:r>
          </a:p>
          <a:p>
            <a:r>
              <a:rPr lang="et-EE" sz="2800" dirty="0" smtClean="0"/>
              <a:t>Kontsentratsioonivõime suurenemine</a:t>
            </a:r>
          </a:p>
          <a:p>
            <a:r>
              <a:rPr lang="et-EE" sz="2800" dirty="0" smtClean="0"/>
              <a:t>Mälestuste esilekerkimine ja äratundmine</a:t>
            </a:r>
          </a:p>
          <a:p>
            <a:r>
              <a:rPr lang="et-EE" sz="2800" dirty="0" smtClean="0"/>
              <a:t>Konfliktide ümbertöötlemine</a:t>
            </a:r>
          </a:p>
          <a:p>
            <a:r>
              <a:rPr lang="et-EE" sz="2800" dirty="0" smtClean="0"/>
              <a:t>Ärevuse vähenemine</a:t>
            </a:r>
          </a:p>
          <a:p>
            <a:r>
              <a:rPr lang="et-EE" sz="2800" dirty="0" smtClean="0"/>
              <a:t>Une kvaliteedi paranemine</a:t>
            </a:r>
          </a:p>
          <a:p>
            <a:r>
              <a:rPr lang="et-EE" sz="2800" dirty="0" smtClean="0"/>
              <a:t>“Varju” mõistmine endal ja teistel ning andestamisvõime suurenemine</a:t>
            </a:r>
          </a:p>
          <a:p>
            <a:r>
              <a:rPr lang="et-EE" sz="2800" dirty="0" smtClean="0"/>
              <a:t>Pinge ja frustratsiooni </a:t>
            </a:r>
            <a:r>
              <a:rPr lang="et-EE" sz="2800" smtClean="0"/>
              <a:t>taluvuse suurenemine</a:t>
            </a:r>
            <a:endParaRPr lang="et-EE" sz="2800" dirty="0" smtClean="0"/>
          </a:p>
          <a:p>
            <a:r>
              <a:rPr lang="et-EE" sz="2800" dirty="0" smtClean="0"/>
              <a:t>Enesehinnangu tõus</a:t>
            </a:r>
          </a:p>
          <a:p>
            <a:r>
              <a:rPr lang="et-EE" sz="2800" dirty="0" smtClean="0"/>
              <a:t>Individuatsiooniprotsessile kaasaaitamine</a:t>
            </a:r>
          </a:p>
          <a:p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t-EE" sz="7200" dirty="0" smtClean="0"/>
              <a:t>AJULAINED</a:t>
            </a:r>
            <a:endParaRPr lang="et-E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229600" cy="1143000"/>
          </a:xfrm>
        </p:spPr>
        <p:txBody>
          <a:bodyPr/>
          <a:lstStyle/>
          <a:p>
            <a:pPr algn="l"/>
            <a:r>
              <a:rPr lang="et-EE" sz="4000" dirty="0" smtClean="0">
                <a:solidFill>
                  <a:srgbClr val="FF0000"/>
                </a:solidFill>
              </a:rPr>
              <a:t>	3-ne </a:t>
            </a:r>
            <a:r>
              <a:rPr lang="et-EE" sz="4000" dirty="0">
                <a:solidFill>
                  <a:srgbClr val="FF0000"/>
                </a:solidFill>
              </a:rPr>
              <a:t>aju mudel</a:t>
            </a:r>
            <a:r>
              <a:rPr lang="da-DK" sz="4000" dirty="0">
                <a:solidFill>
                  <a:srgbClr val="FF0000"/>
                </a:solidFill>
              </a:rPr>
              <a:t/>
            </a:r>
            <a:br>
              <a:rPr lang="da-DK" sz="4000" dirty="0">
                <a:solidFill>
                  <a:srgbClr val="FF0000"/>
                </a:solidFill>
              </a:rPr>
            </a:br>
            <a:r>
              <a:rPr lang="da-DK" sz="2400" dirty="0"/>
              <a:t>Paul MacLean</a:t>
            </a:r>
            <a:r>
              <a:rPr lang="et-EE" sz="2400" dirty="0"/>
              <a:t>i järgi</a:t>
            </a:r>
            <a:endParaRPr lang="da-DK" sz="4000" dirty="0"/>
          </a:p>
        </p:txBody>
      </p:sp>
      <p:pic>
        <p:nvPicPr>
          <p:cNvPr id="88067" name="Picture 3" descr="Saggital Br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632"/>
          <a:stretch>
            <a:fillRect/>
          </a:stretch>
        </p:blipFill>
        <p:spPr>
          <a:xfrm>
            <a:off x="1331913" y="1916113"/>
            <a:ext cx="6408737" cy="4746625"/>
          </a:xfrm>
          <a:noFill/>
          <a:ln/>
        </p:spPr>
      </p:pic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700338" y="2276475"/>
            <a:ext cx="2249487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t-EE" sz="2200">
                <a:latin typeface="Arial" charset="0"/>
              </a:rPr>
              <a:t>Inimese aju</a:t>
            </a:r>
            <a:endParaRPr lang="en-GB" sz="2200">
              <a:latin typeface="Arial" charset="0"/>
            </a:endParaRPr>
          </a:p>
          <a:p>
            <a:pPr algn="ctr"/>
            <a:r>
              <a:rPr lang="et-EE" sz="2000">
                <a:solidFill>
                  <a:srgbClr val="FF0000"/>
                </a:solidFill>
                <a:latin typeface="Arial" charset="0"/>
              </a:rPr>
              <a:t>Mõtlemine</a:t>
            </a:r>
            <a:endParaRPr 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3419475" y="3573463"/>
            <a:ext cx="2238375" cy="1193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t-EE" sz="2000">
                <a:latin typeface="Arial" charset="0"/>
              </a:rPr>
              <a:t>Imetajate aju</a:t>
            </a:r>
            <a:endParaRPr lang="en-GB" sz="2000">
              <a:latin typeface="Arial" charset="0"/>
            </a:endParaRPr>
          </a:p>
          <a:p>
            <a:pPr algn="ctr"/>
            <a:r>
              <a:rPr lang="et-EE" sz="2000">
                <a:solidFill>
                  <a:srgbClr val="FF0000"/>
                </a:solidFill>
                <a:latin typeface="Arial" charset="0"/>
              </a:rPr>
              <a:t>Emotsioonid</a:t>
            </a:r>
            <a:endParaRPr lang="en-GB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3851275" y="5013325"/>
            <a:ext cx="209550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000">
              <a:latin typeface="Arial" charset="0"/>
            </a:endParaRPr>
          </a:p>
          <a:p>
            <a:pPr algn="ctr"/>
            <a:r>
              <a:rPr lang="et-EE" sz="2000">
                <a:latin typeface="Arial" charset="0"/>
              </a:rPr>
              <a:t>Roomajate aju</a:t>
            </a:r>
            <a:endParaRPr lang="en-GB" sz="2000">
              <a:latin typeface="Arial" charset="0"/>
            </a:endParaRPr>
          </a:p>
          <a:p>
            <a:pPr algn="ctr"/>
            <a:r>
              <a:rPr lang="et-EE" sz="2000">
                <a:solidFill>
                  <a:srgbClr val="FF0000"/>
                </a:solidFill>
                <a:latin typeface="Arial" charset="0"/>
              </a:rPr>
              <a:t>Ellujäämine</a:t>
            </a:r>
            <a:endParaRPr lang="en-GB" sz="200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GB" sz="2000" b="1">
              <a:latin typeface="Arial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 flipV="1">
            <a:off x="4787900" y="4724400"/>
            <a:ext cx="71438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H="1" flipV="1">
            <a:off x="4284663" y="3284538"/>
            <a:ext cx="71437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Alfa </a:t>
            </a:r>
            <a:r>
              <a:rPr lang="et-EE">
                <a:solidFill>
                  <a:srgbClr val="FF0000"/>
                </a:solidFill>
              </a:rPr>
              <a:t>Lained</a:t>
            </a:r>
            <a:r>
              <a:rPr lang="da-DK"/>
              <a:t> </a:t>
            </a:r>
            <a:r>
              <a:rPr lang="da-DK" sz="3200"/>
              <a:t>(8-13Hz)</a:t>
            </a:r>
            <a:r>
              <a:rPr lang="da-DK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41563" y="3863975"/>
            <a:ext cx="5900737" cy="2195513"/>
          </a:xfrm>
        </p:spPr>
        <p:txBody>
          <a:bodyPr/>
          <a:lstStyle/>
          <a:p>
            <a:r>
              <a:rPr lang="et-EE" sz="2400"/>
              <a:t>Aju koormamata aktiivsus</a:t>
            </a:r>
            <a:endParaRPr lang="en-GB" sz="2400"/>
          </a:p>
          <a:p>
            <a:r>
              <a:rPr lang="et-EE" sz="2400"/>
              <a:t>Passiivne teadlikkus</a:t>
            </a:r>
            <a:endParaRPr lang="en-GB" sz="2400"/>
          </a:p>
          <a:p>
            <a:r>
              <a:rPr lang="et-EE" sz="2400"/>
              <a:t>Värav alateadvuse ja teadvuse vahel</a:t>
            </a:r>
            <a:endParaRPr lang="en-GB" sz="2400"/>
          </a:p>
          <a:p>
            <a:r>
              <a:rPr lang="et-EE" sz="2400"/>
              <a:t>Meditatsioon</a:t>
            </a:r>
            <a:endParaRPr lang="en-GB" sz="240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05000" y="2133600"/>
          <a:ext cx="4572000" cy="1524000"/>
        </p:xfrm>
        <a:graphic>
          <a:graphicData uri="http://schemas.openxmlformats.org/presentationml/2006/ole">
            <p:oleObj spid="_x0000_s1026" name="Bitmapbillede" r:id="rId3" imgW="3772427" imgH="1257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B</a:t>
            </a:r>
            <a:r>
              <a:rPr lang="et-EE">
                <a:solidFill>
                  <a:srgbClr val="FF0000"/>
                </a:solidFill>
              </a:rPr>
              <a:t>e</a:t>
            </a:r>
            <a:r>
              <a:rPr lang="da-DK">
                <a:solidFill>
                  <a:srgbClr val="FF0000"/>
                </a:solidFill>
              </a:rPr>
              <a:t>eta1 </a:t>
            </a:r>
            <a:r>
              <a:rPr lang="et-EE">
                <a:solidFill>
                  <a:srgbClr val="FF0000"/>
                </a:solidFill>
              </a:rPr>
              <a:t>Lained</a:t>
            </a:r>
            <a:r>
              <a:rPr lang="da-DK"/>
              <a:t> </a:t>
            </a:r>
            <a:r>
              <a:rPr lang="da-DK" sz="2800"/>
              <a:t>(15-20Hz)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2438400"/>
            <a:ext cx="4033837" cy="3124200"/>
          </a:xfrm>
        </p:spPr>
        <p:txBody>
          <a:bodyPr/>
          <a:lstStyle/>
          <a:p>
            <a:r>
              <a:rPr lang="et-EE" sz="2800"/>
              <a:t>Teadlikkus</a:t>
            </a:r>
            <a:endParaRPr lang="da-DK" sz="2800"/>
          </a:p>
          <a:p>
            <a:r>
              <a:rPr lang="et-EE" sz="2800"/>
              <a:t>Mentaalne aktiivsus</a:t>
            </a:r>
            <a:endParaRPr lang="da-DK" sz="2800"/>
          </a:p>
          <a:p>
            <a:r>
              <a:rPr lang="et-EE" sz="2800"/>
              <a:t>Kontsentratsioon ja tähelepanu</a:t>
            </a:r>
            <a:endParaRPr lang="da-DK" sz="280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85800" y="2667000"/>
          <a:ext cx="4267200" cy="1417638"/>
        </p:xfrm>
        <a:graphic>
          <a:graphicData uri="http://schemas.openxmlformats.org/presentationml/2006/ole">
            <p:oleObj spid="_x0000_s2050" name="Bitmapbillede" r:id="rId3" imgW="3095238" imgH="102884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Be</a:t>
            </a:r>
            <a:r>
              <a:rPr lang="et-EE">
                <a:solidFill>
                  <a:srgbClr val="FF0000"/>
                </a:solidFill>
              </a:rPr>
              <a:t>e</a:t>
            </a:r>
            <a:r>
              <a:rPr lang="da-DK">
                <a:solidFill>
                  <a:srgbClr val="FF0000"/>
                </a:solidFill>
              </a:rPr>
              <a:t>ta2 </a:t>
            </a:r>
            <a:r>
              <a:rPr lang="et-EE">
                <a:solidFill>
                  <a:srgbClr val="FF0000"/>
                </a:solidFill>
              </a:rPr>
              <a:t>Lained</a:t>
            </a:r>
            <a:r>
              <a:rPr lang="da-DK">
                <a:solidFill>
                  <a:srgbClr val="FF0000"/>
                </a:solidFill>
              </a:rPr>
              <a:t> </a:t>
            </a:r>
            <a:r>
              <a:rPr lang="da-DK" sz="2800"/>
              <a:t>(20-30Hz)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2492375"/>
            <a:ext cx="4033837" cy="2743200"/>
          </a:xfrm>
        </p:spPr>
        <p:txBody>
          <a:bodyPr/>
          <a:lstStyle/>
          <a:p>
            <a:r>
              <a:rPr lang="et-EE" sz="2800"/>
              <a:t>Teadlikkus</a:t>
            </a:r>
            <a:endParaRPr lang="da-DK" sz="2800"/>
          </a:p>
          <a:p>
            <a:r>
              <a:rPr lang="et-EE" sz="2800"/>
              <a:t>Teravdatud tähelepanu</a:t>
            </a:r>
            <a:endParaRPr lang="da-DK" sz="2800"/>
          </a:p>
          <a:p>
            <a:r>
              <a:rPr lang="et-EE" sz="2800"/>
              <a:t>Pinge, stress ja ärevus</a:t>
            </a:r>
            <a:endParaRPr lang="da-DK" sz="280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33400" y="2670175"/>
          <a:ext cx="4114800" cy="1539875"/>
        </p:xfrm>
        <a:graphic>
          <a:graphicData uri="http://schemas.openxmlformats.org/presentationml/2006/ole">
            <p:oleObj spid="_x0000_s3074" name="Bitmapbillede" r:id="rId3" imgW="3104762" imgH="11622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T</a:t>
            </a:r>
            <a:r>
              <a:rPr lang="et-EE">
                <a:solidFill>
                  <a:srgbClr val="FF0000"/>
                </a:solidFill>
              </a:rPr>
              <a:t>e</a:t>
            </a:r>
            <a:r>
              <a:rPr lang="da-DK">
                <a:solidFill>
                  <a:srgbClr val="FF0000"/>
                </a:solidFill>
              </a:rPr>
              <a:t>eta </a:t>
            </a:r>
            <a:r>
              <a:rPr lang="et-EE">
                <a:solidFill>
                  <a:srgbClr val="FF0000"/>
                </a:solidFill>
              </a:rPr>
              <a:t>Lained</a:t>
            </a:r>
            <a:r>
              <a:rPr lang="da-DK"/>
              <a:t> </a:t>
            </a:r>
            <a:r>
              <a:rPr lang="da-DK" sz="3200"/>
              <a:t>(4-8Hz)</a:t>
            </a:r>
            <a:r>
              <a:rPr lang="da-DK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514600"/>
            <a:ext cx="3810000" cy="2971800"/>
          </a:xfrm>
        </p:spPr>
        <p:txBody>
          <a:bodyPr/>
          <a:lstStyle/>
          <a:p>
            <a:r>
              <a:rPr lang="et-EE" sz="2800"/>
              <a:t>Alateadvus</a:t>
            </a:r>
            <a:endParaRPr lang="da-DK" sz="2800"/>
          </a:p>
          <a:p>
            <a:r>
              <a:rPr lang="et-EE" sz="2800"/>
              <a:t>Unenägudega uni</a:t>
            </a:r>
            <a:endParaRPr lang="da-DK" sz="2800"/>
          </a:p>
          <a:p>
            <a:r>
              <a:rPr lang="et-EE" sz="2800"/>
              <a:t>Ülitugevad emotsioonid</a:t>
            </a:r>
            <a:endParaRPr lang="da-DK" sz="2800"/>
          </a:p>
          <a:p>
            <a:r>
              <a:rPr lang="et-EE" sz="2800"/>
              <a:t>Impulsiivne käitumine</a:t>
            </a:r>
            <a:endParaRPr lang="da-DK" sz="28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33400" y="2743200"/>
          <a:ext cx="4648200" cy="1620838"/>
        </p:xfrm>
        <a:graphic>
          <a:graphicData uri="http://schemas.openxmlformats.org/presentationml/2006/ole">
            <p:oleObj spid="_x0000_s4098" name="Bitmapbillede" r:id="rId4" imgW="3742857" imgH="130510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Delta </a:t>
            </a:r>
            <a:r>
              <a:rPr lang="et-EE">
                <a:solidFill>
                  <a:srgbClr val="FF0000"/>
                </a:solidFill>
              </a:rPr>
              <a:t>Lained</a:t>
            </a:r>
            <a:r>
              <a:rPr lang="da-DK"/>
              <a:t> </a:t>
            </a:r>
            <a:r>
              <a:rPr lang="da-DK" sz="3200"/>
              <a:t>(0,5-4Hz)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2743200"/>
            <a:ext cx="4033837" cy="2590800"/>
          </a:xfrm>
        </p:spPr>
        <p:txBody>
          <a:bodyPr/>
          <a:lstStyle/>
          <a:p>
            <a:r>
              <a:rPr lang="et-EE" sz="2400" b="1"/>
              <a:t>Sügav uni ja kooma</a:t>
            </a:r>
            <a:endParaRPr lang="da-DK" sz="2400" b="1"/>
          </a:p>
          <a:p>
            <a:r>
              <a:rPr lang="et-EE" sz="2400" b="1"/>
              <a:t>Sügav alateadvus</a:t>
            </a:r>
            <a:endParaRPr lang="da-DK" sz="2400" b="1"/>
          </a:p>
          <a:p>
            <a:r>
              <a:rPr lang="et-EE" sz="2400" b="1"/>
              <a:t>Instinktid ja ellujäämine</a:t>
            </a:r>
            <a:endParaRPr lang="da-DK" sz="2400" b="1"/>
          </a:p>
          <a:p>
            <a:pPr>
              <a:buFont typeface="Wingdings" pitchFamily="2" charset="2"/>
              <a:buNone/>
            </a:pPr>
            <a:endParaRPr lang="da-DK" sz="240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04800" y="2743200"/>
          <a:ext cx="4572000" cy="1793875"/>
        </p:xfrm>
        <a:graphic>
          <a:graphicData uri="http://schemas.openxmlformats.org/presentationml/2006/ole">
            <p:oleObj spid="_x0000_s5122" name="Bitmapbillede" r:id="rId4" imgW="3761905" imgH="14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eaLnBrk="1" hangingPunct="1"/>
            <a:r>
              <a:rPr lang="et-EE" sz="3000" b="1" smtClean="0">
                <a:solidFill>
                  <a:srgbClr val="FF0000"/>
                </a:solidFill>
              </a:rPr>
              <a:t>Ajulained ja teadvuse tasemed</a:t>
            </a:r>
            <a:endParaRPr lang="da-DK" sz="3000" b="1" smtClean="0">
              <a:solidFill>
                <a:srgbClr val="FF0000"/>
              </a:solidFill>
            </a:endParaRPr>
          </a:p>
        </p:txBody>
      </p:sp>
      <p:graphicFrame>
        <p:nvGraphicFramePr>
          <p:cNvPr id="112646" name="Group 6"/>
          <p:cNvGraphicFramePr>
            <a:graphicFrameLocks noGrp="1"/>
          </p:cNvGraphicFramePr>
          <p:nvPr>
            <p:ph type="tbl" idx="1"/>
          </p:nvPr>
        </p:nvGraphicFramePr>
        <p:xfrm>
          <a:off x="0" y="2362200"/>
          <a:ext cx="9144000" cy="3249168"/>
        </p:xfrm>
        <a:graphic>
          <a:graphicData uri="http://schemas.openxmlformats.org/drawingml/2006/table">
            <a:tbl>
              <a:tblPr/>
              <a:tblGrid>
                <a:gridCol w="1954213"/>
                <a:gridCol w="1703387"/>
                <a:gridCol w="1828800"/>
                <a:gridCol w="2093913"/>
                <a:gridCol w="156368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Delta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eta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</a:t>
                      </a:r>
                      <a:r>
                        <a:rPr kumimoji="0" 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eta-1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eta-2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0,5 – 4 Hz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 – 8 Hz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 – 13 Hz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– 20 Hz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 – 36 Hz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Ellujäämine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Emot</a:t>
                      </a:r>
                      <a:r>
                        <a:rPr kumimoji="0" lang="et-E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io</a:t>
                      </a:r>
                      <a:r>
                        <a:rPr kumimoji="0" lang="et-E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Teadvuslikkus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Kontsentratsioon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Pinge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Uni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Kooma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Transs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Uned 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Tunded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Teadlikkus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Kreatiivsus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Integratsioon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Mõtlemine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Taju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Tunnetus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Stress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Ärevus</a:t>
                      </a:r>
                      <a:endParaRPr kumimoji="0" lang="da-D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t-E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Ekstaas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09713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t-EE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772525" y="20574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772525" y="20574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1993900" y="2495550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8772525" y="2495550"/>
            <a:ext cx="1111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1993900" y="2852738"/>
            <a:ext cx="1111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8772525" y="2852738"/>
            <a:ext cx="1111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1993900" y="3119438"/>
            <a:ext cx="1111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8772525" y="3119438"/>
            <a:ext cx="1111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4303713" y="3990975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t-EE" sz="1800">
              <a:latin typeface="Arial" charset="0"/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1993900" y="3614738"/>
            <a:ext cx="1111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8772525" y="3614738"/>
            <a:ext cx="11113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1993900" y="44450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8772525" y="44450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8772525" y="4445000"/>
            <a:ext cx="11113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3429000" y="2362200"/>
            <a:ext cx="571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3200">
                <a:latin typeface="Arial" charset="0"/>
              </a:rPr>
              <a:t>Teadvus</a:t>
            </a:r>
            <a:endParaRPr lang="en-GB" sz="3200">
              <a:latin typeface="Arial" charset="0"/>
            </a:endParaRP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0" y="2362200"/>
            <a:ext cx="3657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3200">
                <a:latin typeface="Arial" charset="0"/>
              </a:rPr>
              <a:t>Alateadvus</a:t>
            </a:r>
            <a:endParaRPr lang="en-GB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dirty="0" smtClean="0"/>
              <a:t>Holotroopsed seisundid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dirty="0" smtClean="0"/>
              <a:t>Muutunud teadvuseseisundid millel 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t-EE" dirty="0" smtClean="0"/>
              <a:t>Tervendav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t-EE" dirty="0" smtClean="0"/>
              <a:t>Transformatiivne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t-EE" dirty="0" smtClean="0"/>
              <a:t>Evolutsiooniline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t-EE" dirty="0" smtClean="0"/>
              <a:t>	potentsiaal.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t-EE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t-E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t-EE" sz="4000" b="1">
                <a:solidFill>
                  <a:srgbClr val="FF0000"/>
                </a:solidFill>
              </a:rPr>
              <a:t>Aju struktuur ja teadvuse tasemed</a:t>
            </a:r>
            <a:endParaRPr lang="da-DK" sz="4000" b="1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5288" y="2133600"/>
            <a:ext cx="6019800" cy="4019550"/>
            <a:chOff x="144" y="1200"/>
            <a:chExt cx="3792" cy="2532"/>
          </a:xfrm>
        </p:grpSpPr>
        <p:pic>
          <p:nvPicPr>
            <p:cNvPr id="32771" name="Picture 3" descr="Saggital Brain"/>
            <p:cNvPicPr>
              <a:picLocks noChangeAspect="1" noChangeArrowheads="1"/>
            </p:cNvPicPr>
            <p:nvPr/>
          </p:nvPicPr>
          <p:blipFill>
            <a:blip r:embed="rId2"/>
            <a:srcRect b="10632"/>
            <a:stretch>
              <a:fillRect/>
            </a:stretch>
          </p:blipFill>
          <p:spPr bwMode="auto">
            <a:xfrm>
              <a:off x="144" y="1200"/>
              <a:ext cx="3792" cy="2532"/>
            </a:xfrm>
            <a:prstGeom prst="rect">
              <a:avLst/>
            </a:prstGeom>
            <a:noFill/>
          </p:spPr>
        </p:pic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84" y="1968"/>
              <a:ext cx="887" cy="4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t-EE" sz="1800" b="1">
                  <a:latin typeface="Arial" charset="0"/>
                </a:rPr>
                <a:t>Tahe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791" name="Oval 23"/>
            <p:cNvSpPr>
              <a:spLocks noChangeArrowheads="1"/>
            </p:cNvSpPr>
            <p:nvPr/>
          </p:nvSpPr>
          <p:spPr bwMode="auto">
            <a:xfrm>
              <a:off x="1392" y="1536"/>
              <a:ext cx="1008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t-EE" sz="1800" b="1">
                  <a:latin typeface="Arial" charset="0"/>
                </a:rPr>
                <a:t>Mõtlemine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792" name="Oval 24"/>
            <p:cNvSpPr>
              <a:spLocks noChangeArrowheads="1"/>
            </p:cNvSpPr>
            <p:nvPr/>
          </p:nvSpPr>
          <p:spPr bwMode="auto">
            <a:xfrm>
              <a:off x="1440" y="2208"/>
              <a:ext cx="86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t-EE" sz="1800" b="1">
                  <a:latin typeface="Arial" charset="0"/>
                </a:rPr>
                <a:t>Emotsioon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1728" y="2928"/>
              <a:ext cx="86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t-EE" sz="1800" b="1">
                  <a:latin typeface="Arial" charset="0"/>
                </a:rPr>
                <a:t>Ellujäämine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2592" y="1776"/>
              <a:ext cx="912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t-EE" sz="1800" b="1">
                  <a:latin typeface="Arial" charset="0"/>
                </a:rPr>
                <a:t>Assotsiatsioonid</a:t>
              </a:r>
              <a:endParaRPr lang="da-DK" sz="1800" b="1">
                <a:latin typeface="Arial" charset="0"/>
              </a:endParaRPr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816" y="144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V="1">
              <a:off x="1152" y="1824"/>
              <a:ext cx="33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 flipH="1" flipV="1">
              <a:off x="2400" y="1776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H="1" flipV="1">
              <a:off x="1200" y="2256"/>
              <a:ext cx="28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 flipV="1">
              <a:off x="2256" y="2112"/>
              <a:ext cx="33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 flipH="1" flipV="1">
              <a:off x="1920" y="2544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295400" y="2133600"/>
            <a:ext cx="7265988" cy="4038600"/>
            <a:chOff x="816" y="1344"/>
            <a:chExt cx="4577" cy="2544"/>
          </a:xfrm>
        </p:grpSpPr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3504" y="2112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 flipH="1">
              <a:off x="2256" y="2496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 flipH="1">
              <a:off x="2256" y="3312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 flipH="1">
              <a:off x="816" y="1440"/>
              <a:ext cx="3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t-EE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241" y="1344"/>
              <a:ext cx="1152" cy="2544"/>
              <a:chOff x="4241" y="1344"/>
              <a:chExt cx="1152" cy="2544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auto">
              <a:xfrm>
                <a:off x="4241" y="1344"/>
                <a:ext cx="1152" cy="25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t-EE"/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4297" y="1396"/>
                <a:ext cx="1030" cy="2492"/>
                <a:chOff x="3833" y="818"/>
                <a:chExt cx="1306" cy="2703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3833" y="981"/>
                  <a:ext cx="1306" cy="2540"/>
                  <a:chOff x="4150" y="1026"/>
                  <a:chExt cx="1306" cy="2540"/>
                </a:xfrm>
              </p:grpSpPr>
              <p:grpSp>
                <p:nvGrpSpPr>
                  <p:cNvPr id="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150" y="1026"/>
                    <a:ext cx="1306" cy="2404"/>
                    <a:chOff x="4195" y="1026"/>
                    <a:chExt cx="1306" cy="2404"/>
                  </a:xfrm>
                </p:grpSpPr>
                <p:pic>
                  <p:nvPicPr>
                    <p:cNvPr id="32777" name="Picture 9" descr="bølger til hjern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241" y="1207"/>
                      <a:ext cx="1260" cy="216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277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5" y="1026"/>
                      <a:ext cx="91" cy="240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t-EE"/>
                    </a:p>
                  </p:txBody>
                </p:sp>
              </p:grpSp>
              <p:grpSp>
                <p:nvGrpSpPr>
                  <p:cNvPr id="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195" y="1026"/>
                    <a:ext cx="91" cy="2540"/>
                    <a:chOff x="4195" y="1026"/>
                    <a:chExt cx="91" cy="2540"/>
                  </a:xfrm>
                </p:grpSpPr>
                <p:sp>
                  <p:nvSpPr>
                    <p:cNvPr id="32780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41" y="1026"/>
                      <a:ext cx="0" cy="25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t-EE"/>
                    </a:p>
                  </p:txBody>
                </p:sp>
                <p:grpSp>
                  <p:nvGrpSpPr>
                    <p:cNvPr id="9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95" y="1253"/>
                      <a:ext cx="91" cy="2086"/>
                      <a:chOff x="4195" y="1253"/>
                      <a:chExt cx="91" cy="2086"/>
                    </a:xfrm>
                  </p:grpSpPr>
                  <p:sp>
                    <p:nvSpPr>
                      <p:cNvPr id="32782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95" y="3339"/>
                        <a:ext cx="91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t-EE"/>
                      </a:p>
                    </p:txBody>
                  </p:sp>
                  <p:sp>
                    <p:nvSpPr>
                      <p:cNvPr id="32783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95" y="2659"/>
                        <a:ext cx="91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t-EE"/>
                      </a:p>
                    </p:txBody>
                  </p:sp>
                  <p:sp>
                    <p:nvSpPr>
                      <p:cNvPr id="32784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95" y="1888"/>
                        <a:ext cx="91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t-EE"/>
                      </a:p>
                    </p:txBody>
                  </p:sp>
                  <p:sp>
                    <p:nvSpPr>
                      <p:cNvPr id="32785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95" y="1253"/>
                        <a:ext cx="91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t-EE"/>
                      </a:p>
                    </p:txBody>
                  </p:sp>
                </p:grpSp>
              </p:grpSp>
            </p:grpSp>
            <p:sp>
              <p:nvSpPr>
                <p:cNvPr id="327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69" y="818"/>
                  <a:ext cx="72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a-DK" sz="1800">
                      <a:latin typeface="Arial" charset="0"/>
                    </a:rPr>
                    <a:t>   Beta 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327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69" y="1475"/>
                  <a:ext cx="664" cy="25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a-DK" sz="1800">
                      <a:solidFill>
                        <a:schemeClr val="tx2"/>
                      </a:solidFill>
                      <a:latin typeface="Arial" charset="0"/>
                    </a:rPr>
                    <a:t>   </a:t>
                  </a:r>
                  <a:r>
                    <a:rPr lang="da-DK" sz="1800">
                      <a:solidFill>
                        <a:schemeClr val="bg2"/>
                      </a:solidFill>
                      <a:latin typeface="Arial" charset="0"/>
                    </a:rPr>
                    <a:t>A</a:t>
                  </a:r>
                  <a:r>
                    <a:rPr lang="et-EE" sz="1800">
                      <a:solidFill>
                        <a:schemeClr val="bg2"/>
                      </a:solidFill>
                      <a:latin typeface="Arial" charset="0"/>
                    </a:rPr>
                    <a:t>lf</a:t>
                  </a:r>
                  <a:r>
                    <a:rPr lang="da-DK" sz="1800">
                      <a:solidFill>
                        <a:schemeClr val="bg2"/>
                      </a:solidFill>
                      <a:latin typeface="Arial" charset="0"/>
                    </a:rPr>
                    <a:t>a</a:t>
                  </a:r>
                  <a:r>
                    <a:rPr lang="da-DK" sz="1800">
                      <a:solidFill>
                        <a:schemeClr val="tx2"/>
                      </a:solidFill>
                      <a:latin typeface="Arial" charset="0"/>
                    </a:rPr>
                    <a:t> </a:t>
                  </a:r>
                  <a:endParaRPr lang="en-US" sz="1800">
                    <a:solidFill>
                      <a:schemeClr val="tx2"/>
                    </a:solidFill>
                    <a:latin typeface="Arial" charset="0"/>
                  </a:endParaRPr>
                </a:p>
              </p:txBody>
            </p:sp>
            <p:sp>
              <p:nvSpPr>
                <p:cNvPr id="327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69" y="2068"/>
                  <a:ext cx="821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a-DK" sz="1800">
                      <a:latin typeface="Arial" charset="0"/>
                    </a:rPr>
                    <a:t>   </a:t>
                  </a:r>
                  <a:r>
                    <a:rPr lang="da-DK" sz="1800">
                      <a:solidFill>
                        <a:schemeClr val="bg1"/>
                      </a:solidFill>
                      <a:latin typeface="Arial" charset="0"/>
                    </a:rPr>
                    <a:t>T</a:t>
                  </a:r>
                  <a:r>
                    <a:rPr lang="et-EE" sz="1800">
                      <a:solidFill>
                        <a:schemeClr val="bg1"/>
                      </a:solidFill>
                      <a:latin typeface="Arial" charset="0"/>
                    </a:rPr>
                    <a:t>e</a:t>
                  </a:r>
                  <a:r>
                    <a:rPr lang="da-DK" sz="1800">
                      <a:solidFill>
                        <a:schemeClr val="bg1"/>
                      </a:solidFill>
                      <a:latin typeface="Arial" charset="0"/>
                    </a:rPr>
                    <a:t>eta</a:t>
                  </a:r>
                  <a:r>
                    <a:rPr lang="da-DK" sz="2000">
                      <a:latin typeface="Helvetica 55 Roman" pitchFamily="34" charset="0"/>
                    </a:rPr>
                    <a:t> </a:t>
                  </a:r>
                  <a:endParaRPr lang="en-US" sz="2000">
                    <a:latin typeface="Helvetica 55 Roman" pitchFamily="34" charset="0"/>
                  </a:endParaRPr>
                </a:p>
              </p:txBody>
            </p:sp>
            <p:sp>
              <p:nvSpPr>
                <p:cNvPr id="327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69" y="2768"/>
                  <a:ext cx="826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a-DK" sz="1800">
                      <a:latin typeface="Arial" charset="0"/>
                    </a:rPr>
                    <a:t>    </a:t>
                  </a:r>
                  <a:r>
                    <a:rPr lang="da-DK" sz="1800">
                      <a:solidFill>
                        <a:schemeClr val="bg1"/>
                      </a:solidFill>
                      <a:latin typeface="Arial" charset="0"/>
                    </a:rPr>
                    <a:t>Delta</a:t>
                  </a:r>
                  <a:r>
                    <a:rPr lang="da-DK" sz="1800">
                      <a:latin typeface="Arial" charset="0"/>
                    </a:rPr>
                    <a:t> </a:t>
                  </a:r>
                  <a:endParaRPr lang="en-US" sz="1800">
                    <a:latin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Gamma </a:t>
            </a:r>
            <a:r>
              <a:rPr lang="et-EE" dirty="0" smtClean="0">
                <a:solidFill>
                  <a:srgbClr val="FF0000"/>
                </a:solidFill>
              </a:rPr>
              <a:t>Lained </a:t>
            </a:r>
            <a:r>
              <a:rPr lang="et-EE" sz="2800" dirty="0" smtClean="0">
                <a:solidFill>
                  <a:srgbClr val="FF0000"/>
                </a:solidFill>
              </a:rPr>
              <a:t>38-42hZ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9728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8613"/>
          <a:stretch>
            <a:fillRect/>
          </a:stretch>
        </p:blipFill>
        <p:spPr>
          <a:xfrm>
            <a:off x="5253038" y="2538413"/>
            <a:ext cx="2805112" cy="709612"/>
          </a:xfrm>
          <a:noFill/>
          <a:ln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979613" y="3500438"/>
            <a:ext cx="604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en-GB" sz="2800">
                <a:latin typeface="Arial" charset="0"/>
              </a:rPr>
              <a:t>Gamma </a:t>
            </a:r>
            <a:r>
              <a:rPr lang="et-EE" sz="2800">
                <a:latin typeface="Arial" charset="0"/>
              </a:rPr>
              <a:t>lained:</a:t>
            </a:r>
            <a:endParaRPr lang="en-GB" sz="2800">
              <a:latin typeface="Arial" charset="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1800">
                <a:latin typeface="Arial" charset="0"/>
              </a:rPr>
              <a:t> </a:t>
            </a:r>
            <a:r>
              <a:rPr lang="et-EE" sz="2000">
                <a:latin typeface="Arial" charset="0"/>
              </a:rPr>
              <a:t>Näitavad energia vaba liikumist ajus</a:t>
            </a:r>
            <a:endParaRPr lang="en-GB" sz="2000">
              <a:latin typeface="Arial" charset="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latin typeface="Arial" charset="0"/>
              </a:rPr>
              <a:t> </a:t>
            </a:r>
            <a:r>
              <a:rPr lang="et-EE" sz="2000">
                <a:latin typeface="Arial" charset="0"/>
              </a:rPr>
              <a:t>Vastavad kõrgemale teadvuse tasanditele</a:t>
            </a:r>
            <a:endParaRPr lang="en-GB" sz="2000">
              <a:latin typeface="Arial" charset="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GB" sz="2000">
                <a:latin typeface="Arial" charset="0"/>
              </a:rPr>
              <a:t> </a:t>
            </a:r>
            <a:r>
              <a:rPr lang="et-EE" sz="2000">
                <a:latin typeface="Arial" charset="0"/>
              </a:rPr>
              <a:t>Intuitsiooni ja kreatiivsuse allikaks</a:t>
            </a:r>
            <a:endParaRPr lang="en-GB" sz="2000">
              <a:latin typeface="Arial" charset="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t-EE" sz="2000">
                <a:latin typeface="Arial" charset="0"/>
              </a:rPr>
              <a:t>Siin ja praegu seisund</a:t>
            </a:r>
            <a:endParaRPr lang="en-GB" sz="1800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71550" y="1844675"/>
            <a:ext cx="3065463" cy="1403350"/>
            <a:chOff x="612" y="1162"/>
            <a:chExt cx="1931" cy="884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3"/>
            <a:srcRect l="20616" t="15735" b="31471"/>
            <a:stretch>
              <a:fillRect/>
            </a:stretch>
          </p:blipFill>
          <p:spPr bwMode="auto">
            <a:xfrm>
              <a:off x="696" y="1599"/>
              <a:ext cx="1847" cy="44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612" y="1162"/>
              <a:ext cx="19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t-EE" sz="1800">
                  <a:latin typeface="Arial" charset="0"/>
                </a:rPr>
                <a:t>Teadlikkus ja fokuseeritus</a:t>
              </a:r>
              <a:endParaRPr lang="en-GB" sz="1800">
                <a:latin typeface="Arial" charset="0"/>
              </a:endParaRPr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48263" y="1844675"/>
            <a:ext cx="384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1800">
                <a:latin typeface="Arial" charset="0"/>
              </a:rPr>
              <a:t>Teadvustamatus ja fokusseerimatus</a:t>
            </a:r>
            <a:endParaRPr lang="en-GB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3600">
                <a:solidFill>
                  <a:srgbClr val="FF0000"/>
                </a:solidFill>
              </a:rPr>
              <a:t>Gamma</a:t>
            </a:r>
            <a:r>
              <a:rPr lang="et-EE" sz="3600">
                <a:solidFill>
                  <a:srgbClr val="FF0000"/>
                </a:solidFill>
              </a:rPr>
              <a:t>lainete arendamise tulemused</a:t>
            </a:r>
            <a:endParaRPr lang="en-GB" sz="3600"/>
          </a:p>
        </p:txBody>
      </p:sp>
      <p:pic>
        <p:nvPicPr>
          <p:cNvPr id="1003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16" t="15735" b="31471"/>
          <a:stretch>
            <a:fillRect/>
          </a:stretch>
        </p:blipFill>
        <p:spPr>
          <a:xfrm>
            <a:off x="2327275" y="2241550"/>
            <a:ext cx="2328863" cy="504825"/>
          </a:xfrm>
          <a:noFill/>
          <a:ln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124075" y="2708275"/>
            <a:ext cx="4445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ct val="20000"/>
              </a:spcAft>
            </a:pPr>
            <a:r>
              <a:rPr lang="et-EE" sz="2200" u="sng">
                <a:latin typeface="Arial" charset="0"/>
              </a:rPr>
              <a:t>Gammalainete treeningu efektid</a:t>
            </a:r>
            <a:endParaRPr lang="en-GB" sz="2200" u="sng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et-EE" sz="2200">
                <a:solidFill>
                  <a:srgbClr val="FF0000"/>
                </a:solidFill>
                <a:latin typeface="Arial" charset="0"/>
              </a:rPr>
              <a:t>Tahtejõu suurenemine</a:t>
            </a:r>
            <a:endParaRPr lang="en-GB" sz="22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et-EE" sz="2200">
                <a:solidFill>
                  <a:srgbClr val="FF0000"/>
                </a:solidFill>
                <a:latin typeface="Arial" charset="0"/>
              </a:rPr>
              <a:t>Kõrgenenud fokusseeritus</a:t>
            </a:r>
            <a:endParaRPr lang="en-GB" sz="22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et-EE" sz="2200">
                <a:solidFill>
                  <a:srgbClr val="FF0000"/>
                </a:solidFill>
                <a:latin typeface="Arial" charset="0"/>
              </a:rPr>
              <a:t>Ühtsuse tunne</a:t>
            </a:r>
            <a:r>
              <a:rPr lang="en-GB" sz="2200">
                <a:solidFill>
                  <a:srgbClr val="FF0000"/>
                </a:solidFill>
                <a:latin typeface="Arial" charset="0"/>
              </a:rPr>
              <a:t> (Oneness State)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887538" y="5105400"/>
            <a:ext cx="520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t-EE" sz="1800">
              <a:latin typeface="Arial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84213" y="4652963"/>
            <a:ext cx="79200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>
                <a:latin typeface="Arial" charset="0"/>
              </a:rPr>
              <a:t> </a:t>
            </a:r>
            <a:r>
              <a:rPr lang="et-EE" sz="1800">
                <a:latin typeface="Arial" charset="0"/>
              </a:rPr>
              <a:t>Gamma seisund on kõrgema teadlikkuse seisund</a:t>
            </a:r>
            <a:endParaRPr lang="en-GB" sz="1800">
              <a:latin typeface="Arial" charset="0"/>
            </a:endParaRPr>
          </a:p>
          <a:p>
            <a:pPr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>
                <a:latin typeface="Arial" charset="0"/>
              </a:rPr>
              <a:t> </a:t>
            </a:r>
            <a:r>
              <a:rPr lang="et-EE" sz="1800">
                <a:latin typeface="Arial" charset="0"/>
              </a:rPr>
              <a:t>Tahte poolt juhitud ekstreemselt kõrge fokusseeritus</a:t>
            </a:r>
            <a:r>
              <a:rPr lang="en-GB" sz="1800">
                <a:latin typeface="Arial" charset="0"/>
              </a:rPr>
              <a:t> </a:t>
            </a:r>
          </a:p>
          <a:p>
            <a:pPr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800">
                <a:latin typeface="Arial" charset="0"/>
              </a:rPr>
              <a:t> </a:t>
            </a:r>
            <a:r>
              <a:rPr lang="et-EE" sz="1800">
                <a:latin typeface="Arial" charset="0"/>
              </a:rPr>
              <a:t>Intuitsiooni ja loovuse kasv</a:t>
            </a:r>
            <a:endParaRPr lang="en-GB" sz="1800">
              <a:latin typeface="Arial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932363" y="198913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Gamma</a:t>
            </a:r>
            <a:r>
              <a:rPr lang="et-EE" sz="1800">
                <a:latin typeface="Arial" charset="0"/>
              </a:rPr>
              <a:t>lained 38</a:t>
            </a:r>
            <a:r>
              <a:rPr lang="en-GB" sz="1800">
                <a:latin typeface="Arial" charset="0"/>
              </a:rPr>
              <a:t>-42Hz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b="1">
                <a:solidFill>
                  <a:schemeClr val="tx1"/>
                </a:solidFill>
              </a:rPr>
              <a:t>7 tsakra mudeli vastavus alulainetele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048125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t-EE"/>
          </a:p>
        </p:txBody>
      </p:sp>
      <p:pic>
        <p:nvPicPr>
          <p:cNvPr id="58372" name="Picture 4" descr="mainimage-chakrasea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648200" cy="4724400"/>
          </a:xfrm>
          <a:prstGeom prst="rect">
            <a:avLst/>
          </a:prstGeom>
          <a:noFill/>
        </p:spPr>
      </p:pic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953000" y="5943600"/>
          <a:ext cx="4191000" cy="914400"/>
        </p:xfrm>
        <a:graphic>
          <a:graphicData uri="http://schemas.openxmlformats.org/presentationml/2006/ole">
            <p:oleObj spid="_x0000_s6146" name="Bitmapbillede" r:id="rId4" imgW="3761905" imgH="1476190" progId="PBrush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953000" y="5257800"/>
          <a:ext cx="4191000" cy="685800"/>
        </p:xfrm>
        <a:graphic>
          <a:graphicData uri="http://schemas.openxmlformats.org/presentationml/2006/ole">
            <p:oleObj spid="_x0000_s6147" name="Bitmapbillede" r:id="rId5" imgW="3742857" imgH="1305107" progId="PBrush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4953000" y="4572000"/>
          <a:ext cx="4191000" cy="685800"/>
        </p:xfrm>
        <a:graphic>
          <a:graphicData uri="http://schemas.openxmlformats.org/presentationml/2006/ole">
            <p:oleObj spid="_x0000_s6148" name="Bitmapbillede" r:id="rId6" imgW="3772427" imgH="1257476" progId="PBrush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4953000" y="3962400"/>
          <a:ext cx="4191000" cy="609600"/>
        </p:xfrm>
        <a:graphic>
          <a:graphicData uri="http://schemas.openxmlformats.org/presentationml/2006/ole">
            <p:oleObj spid="_x0000_s6149" name="Bitmapbillede" r:id="rId7" imgW="3095238" imgH="1028844" progId="PBrush">
              <p:embed/>
            </p:oleObj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4953000" y="3352800"/>
          <a:ext cx="4191000" cy="609600"/>
        </p:xfrm>
        <a:graphic>
          <a:graphicData uri="http://schemas.openxmlformats.org/presentationml/2006/ole">
            <p:oleObj spid="_x0000_s6150" name="Bitmapbillede" r:id="rId8" imgW="3104762" imgH="1162212" progId="PBrush">
              <p:embed/>
            </p:oleObj>
          </a:graphicData>
        </a:graphic>
      </p:graphicFrame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699125" y="232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t-EE" sz="1800">
              <a:latin typeface="Arial" charset="0"/>
            </a:endParaRP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4953000" y="2743200"/>
          <a:ext cx="4191000" cy="609600"/>
        </p:xfrm>
        <a:graphic>
          <a:graphicData uri="http://schemas.openxmlformats.org/presentationml/2006/ole">
            <p:oleObj spid="_x0000_s6151" name="Bitmapbillede" r:id="rId9" imgW="3104762" imgH="1162212" progId="PBrush">
              <p:embed/>
            </p:oleObj>
          </a:graphicData>
        </a:graphic>
      </p:graphicFrame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962400" y="4038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2000" b="1">
                <a:solidFill>
                  <a:srgbClr val="66FF66"/>
                </a:solidFill>
                <a:latin typeface="Arial" charset="0"/>
              </a:rPr>
              <a:t>Al</a:t>
            </a:r>
            <a:r>
              <a:rPr lang="et-EE" sz="2000" b="1">
                <a:solidFill>
                  <a:srgbClr val="66FF66"/>
                </a:solidFill>
                <a:latin typeface="Arial" charset="0"/>
              </a:rPr>
              <a:t>f</a:t>
            </a:r>
            <a:r>
              <a:rPr lang="da-DK" sz="2000" b="1">
                <a:solidFill>
                  <a:srgbClr val="66FF66"/>
                </a:solidFill>
                <a:latin typeface="Arial" charset="0"/>
              </a:rPr>
              <a:t>a2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962400" y="47244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FFFF00"/>
                </a:solidFill>
                <a:latin typeface="Arial" charset="0"/>
              </a:rPr>
              <a:t>Al</a:t>
            </a:r>
            <a:r>
              <a:rPr lang="et-EE" sz="2000" b="1">
                <a:solidFill>
                  <a:srgbClr val="FFFF00"/>
                </a:solidFill>
                <a:latin typeface="Arial" charset="0"/>
              </a:rPr>
              <a:t>f</a:t>
            </a:r>
            <a:r>
              <a:rPr lang="da-DK" sz="2000" b="1">
                <a:solidFill>
                  <a:srgbClr val="FFFF00"/>
                </a:solidFill>
                <a:latin typeface="Arial" charset="0"/>
              </a:rPr>
              <a:t>a1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038600" y="53340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FF9900"/>
                </a:solidFill>
                <a:latin typeface="Arial" charset="0"/>
              </a:rPr>
              <a:t>T</a:t>
            </a:r>
            <a:r>
              <a:rPr lang="et-EE" sz="2000" b="1">
                <a:solidFill>
                  <a:srgbClr val="FF9900"/>
                </a:solidFill>
                <a:latin typeface="Arial" charset="0"/>
              </a:rPr>
              <a:t>e</a:t>
            </a:r>
            <a:r>
              <a:rPr lang="da-DK" sz="2000" b="1">
                <a:solidFill>
                  <a:srgbClr val="FF9900"/>
                </a:solidFill>
                <a:latin typeface="Arial" charset="0"/>
              </a:rPr>
              <a:t>eta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4114800" y="60198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FF0000"/>
                </a:solidFill>
                <a:latin typeface="Arial" charset="0"/>
              </a:rPr>
              <a:t>Delta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038600" y="342900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3366FF"/>
                </a:solidFill>
                <a:latin typeface="Arial" charset="0"/>
              </a:rPr>
              <a:t>B</a:t>
            </a:r>
            <a:r>
              <a:rPr lang="et-EE" sz="2000" b="1">
                <a:solidFill>
                  <a:srgbClr val="3366FF"/>
                </a:solidFill>
                <a:latin typeface="Arial" charset="0"/>
              </a:rPr>
              <a:t>e</a:t>
            </a:r>
            <a:r>
              <a:rPr lang="da-DK" sz="2000" b="1">
                <a:solidFill>
                  <a:srgbClr val="3366FF"/>
                </a:solidFill>
                <a:latin typeface="Arial" charset="0"/>
              </a:rPr>
              <a:t>eta1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038600" y="281940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3333CC"/>
                </a:solidFill>
                <a:latin typeface="Arial" charset="0"/>
              </a:rPr>
              <a:t>Be</a:t>
            </a:r>
            <a:r>
              <a:rPr lang="et-EE" sz="2000" b="1">
                <a:solidFill>
                  <a:srgbClr val="3333CC"/>
                </a:solidFill>
                <a:latin typeface="Arial" charset="0"/>
              </a:rPr>
              <a:t>e</a:t>
            </a:r>
            <a:r>
              <a:rPr lang="da-DK" sz="2000" b="1">
                <a:solidFill>
                  <a:srgbClr val="3333CC"/>
                </a:solidFill>
                <a:latin typeface="Arial" charset="0"/>
              </a:rPr>
              <a:t>ta2</a:t>
            </a:r>
          </a:p>
        </p:txBody>
      </p:sp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4953000" y="2133600"/>
          <a:ext cx="2057400" cy="638175"/>
        </p:xfrm>
        <a:graphic>
          <a:graphicData uri="http://schemas.openxmlformats.org/presentationml/2006/ole">
            <p:oleObj spid="_x0000_s6152" name="Bitmapbillede" r:id="rId10" imgW="3104762" imgH="1162212" progId="PBrush">
              <p:embed/>
            </p:oleObj>
          </a:graphicData>
        </a:graphic>
      </p:graphicFrame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6934200" y="2209800"/>
          <a:ext cx="2209800" cy="561975"/>
        </p:xfrm>
        <a:graphic>
          <a:graphicData uri="http://schemas.openxmlformats.org/presentationml/2006/ole">
            <p:oleObj spid="_x0000_s6153" name="Bitmapbillede" r:id="rId11" imgW="3104762" imgH="1162212" progId="PBrush">
              <p:embed/>
            </p:oleObj>
          </a:graphicData>
        </a:graphic>
      </p:graphicFrame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886200" y="228600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FF66FF"/>
                </a:solidFill>
                <a:latin typeface="Arial" charset="0"/>
              </a:rPr>
              <a:t>Gamma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6705600" y="2133600"/>
            <a:ext cx="2667000" cy="448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da-DK" sz="1800" b="1">
                <a:latin typeface="Arial" charset="0"/>
              </a:rPr>
              <a:t>7. </a:t>
            </a:r>
            <a:r>
              <a:rPr lang="et-EE" sz="1800" b="1">
                <a:latin typeface="Arial" charset="0"/>
              </a:rPr>
              <a:t>Kosmiline teadvus</a:t>
            </a:r>
            <a:endParaRPr lang="da-DK" sz="1800" b="1">
              <a:latin typeface="Arial" charset="0"/>
            </a:endParaRPr>
          </a:p>
          <a:p>
            <a:pPr>
              <a:lnSpc>
                <a:spcPct val="200000"/>
              </a:lnSpc>
            </a:pPr>
            <a:r>
              <a:rPr lang="da-DK" sz="1800" b="1">
                <a:latin typeface="Arial" charset="0"/>
              </a:rPr>
              <a:t>6. Intuit</a:t>
            </a:r>
            <a:r>
              <a:rPr lang="et-EE" sz="1800" b="1">
                <a:latin typeface="Arial" charset="0"/>
              </a:rPr>
              <a:t>s</a:t>
            </a:r>
            <a:r>
              <a:rPr lang="da-DK" sz="1800" b="1">
                <a:latin typeface="Arial" charset="0"/>
              </a:rPr>
              <a:t>i</a:t>
            </a:r>
            <a:r>
              <a:rPr lang="et-EE" sz="1800" b="1">
                <a:latin typeface="Arial" charset="0"/>
              </a:rPr>
              <a:t>o</a:t>
            </a:r>
            <a:r>
              <a:rPr lang="da-DK" sz="1800" b="1">
                <a:latin typeface="Arial" charset="0"/>
              </a:rPr>
              <a:t>on</a:t>
            </a:r>
          </a:p>
          <a:p>
            <a:pPr>
              <a:lnSpc>
                <a:spcPct val="200000"/>
              </a:lnSpc>
            </a:pPr>
            <a:r>
              <a:rPr lang="da-DK" sz="1800" b="1">
                <a:latin typeface="Arial" charset="0"/>
              </a:rPr>
              <a:t>5. </a:t>
            </a:r>
            <a:r>
              <a:rPr lang="et-EE" sz="1800" b="1">
                <a:latin typeface="Arial" charset="0"/>
              </a:rPr>
              <a:t>Kommunikatsioon</a:t>
            </a:r>
            <a:endParaRPr lang="da-DK" sz="1800" b="1">
              <a:latin typeface="Arial" charset="0"/>
            </a:endParaRPr>
          </a:p>
          <a:p>
            <a:pPr>
              <a:lnSpc>
                <a:spcPct val="220000"/>
              </a:lnSpc>
            </a:pPr>
            <a:r>
              <a:rPr lang="da-DK" sz="1800" b="1">
                <a:latin typeface="Arial" charset="0"/>
              </a:rPr>
              <a:t>4. </a:t>
            </a:r>
            <a:r>
              <a:rPr lang="et-EE" sz="1800" b="1">
                <a:latin typeface="Arial" charset="0"/>
              </a:rPr>
              <a:t>Kaastunne</a:t>
            </a:r>
            <a:r>
              <a:rPr lang="da-DK" sz="1800" b="1">
                <a:latin typeface="Arial" charset="0"/>
              </a:rPr>
              <a:t> </a:t>
            </a:r>
          </a:p>
          <a:p>
            <a:pPr>
              <a:lnSpc>
                <a:spcPct val="240000"/>
              </a:lnSpc>
            </a:pPr>
            <a:r>
              <a:rPr lang="da-DK" sz="1800" b="1">
                <a:latin typeface="Arial" charset="0"/>
              </a:rPr>
              <a:t>3. </a:t>
            </a:r>
            <a:r>
              <a:rPr lang="et-EE" sz="1800" b="1">
                <a:latin typeface="Arial" charset="0"/>
              </a:rPr>
              <a:t>Tahtejõud</a:t>
            </a:r>
            <a:endParaRPr lang="da-DK" sz="1800" b="1">
              <a:latin typeface="Arial" charset="0"/>
            </a:endParaRPr>
          </a:p>
          <a:p>
            <a:pPr>
              <a:lnSpc>
                <a:spcPct val="270000"/>
              </a:lnSpc>
            </a:pPr>
            <a:r>
              <a:rPr lang="da-DK" sz="1800" b="1">
                <a:latin typeface="Arial" charset="0"/>
              </a:rPr>
              <a:t>2. Emot</a:t>
            </a:r>
            <a:r>
              <a:rPr lang="et-EE" sz="1800" b="1">
                <a:latin typeface="Arial" charset="0"/>
              </a:rPr>
              <a:t>s</a:t>
            </a:r>
            <a:r>
              <a:rPr lang="da-DK" sz="1800" b="1">
                <a:latin typeface="Arial" charset="0"/>
              </a:rPr>
              <a:t>io</a:t>
            </a:r>
            <a:r>
              <a:rPr lang="et-EE" sz="1800" b="1">
                <a:latin typeface="Arial" charset="0"/>
              </a:rPr>
              <a:t>o</a:t>
            </a:r>
            <a:r>
              <a:rPr lang="da-DK" sz="1800" b="1">
                <a:latin typeface="Arial" charset="0"/>
              </a:rPr>
              <a:t>n</a:t>
            </a:r>
            <a:r>
              <a:rPr lang="et-EE" sz="1800" b="1">
                <a:latin typeface="Arial" charset="0"/>
              </a:rPr>
              <a:t>id</a:t>
            </a:r>
            <a:endParaRPr lang="da-DK" sz="1800" b="1">
              <a:latin typeface="Arial" charset="0"/>
            </a:endParaRPr>
          </a:p>
          <a:p>
            <a:pPr>
              <a:lnSpc>
                <a:spcPct val="270000"/>
              </a:lnSpc>
            </a:pPr>
            <a:r>
              <a:rPr lang="da-DK" sz="1800" b="1">
                <a:latin typeface="Arial" charset="0"/>
              </a:rPr>
              <a:t>1. </a:t>
            </a:r>
            <a:r>
              <a:rPr lang="et-EE" sz="1800" b="1">
                <a:latin typeface="Arial" charset="0"/>
              </a:rPr>
              <a:t>Instinktid</a:t>
            </a:r>
            <a:endParaRPr lang="da-DK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8625" y="2143125"/>
            <a:ext cx="8510588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8000" smtClean="0"/>
              <a:t>Tänan tähelepanu eest</a:t>
            </a:r>
          </a:p>
        </p:txBody>
      </p:sp>
      <p:sp>
        <p:nvSpPr>
          <p:cNvPr id="33795" name="Table Placeholder 2"/>
          <p:cNvSpPr>
            <a:spLocks noGrp="1" noTextEdit="1"/>
          </p:cNvSpPr>
          <p:nvPr>
            <p:ph type="tbl" idx="1"/>
          </p:nvPr>
        </p:nvSpPr>
        <p:spPr>
          <a:xfrm>
            <a:off x="285750" y="1643063"/>
            <a:ext cx="8540750" cy="4422775"/>
          </a:xfrm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4000" smtClean="0"/>
              <a:t>MTS tekitavate tegurite klassifikatsioon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8964613" cy="5084762"/>
          </a:xfrm>
        </p:spPr>
        <p:txBody>
          <a:bodyPr/>
          <a:lstStyle/>
          <a:p>
            <a:pPr marL="609600" indent="-609600" algn="ctr" eaLnBrk="1" hangingPunct="1"/>
            <a:r>
              <a:rPr lang="et-EE" smtClean="0"/>
              <a:t>Väliste stiimulite muutus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Stiimulite suurenemine</a:t>
            </a:r>
            <a:r>
              <a:rPr lang="et-EE" smtClean="0"/>
              <a:t>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rütmilised ärritajad,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palve, loits, laul,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külm, kuumus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Stiimulite vähenemine</a:t>
            </a:r>
            <a:r>
              <a:rPr lang="et-EE" smtClean="0"/>
              <a:t>,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sensoorne deprivatsioon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hüpnagoogne seisund</a:t>
            </a:r>
          </a:p>
          <a:p>
            <a:pPr marL="609600" indent="-609600" algn="ctr" eaLnBrk="1" hangingPunct="1">
              <a:buFontTx/>
              <a:buNone/>
            </a:pPr>
            <a:endParaRPr lang="et-EE" smtClean="0"/>
          </a:p>
        </p:txBody>
      </p:sp>
      <p:pic>
        <p:nvPicPr>
          <p:cNvPr id="66565" name="Picture 5" descr="TRUM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764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4000" smtClean="0"/>
              <a:t>MTS tekitavate tegurite klassifikatsioon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964612" cy="4752975"/>
          </a:xfrm>
        </p:spPr>
        <p:txBody>
          <a:bodyPr/>
          <a:lstStyle/>
          <a:p>
            <a:pPr marL="609600" indent="-609600" algn="ctr" eaLnBrk="1" hangingPunct="1"/>
            <a:r>
              <a:rPr lang="et-EE" smtClean="0"/>
              <a:t>Füüsilise aktiivsuse muutus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Suurenemine</a:t>
            </a:r>
            <a:r>
              <a:rPr lang="et-EE" smtClean="0"/>
              <a:t>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Jooksmine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Magamatus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Akupunktuur, akupressuur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Vähenemine</a:t>
            </a:r>
            <a:r>
              <a:rPr lang="et-EE" smtClean="0"/>
              <a:t>,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meditatsioon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492375"/>
            <a:ext cx="332422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4000" smtClean="0"/>
              <a:t>MTS tekitavate tegurite klassifikatsioon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964612" cy="4752975"/>
          </a:xfrm>
        </p:spPr>
        <p:txBody>
          <a:bodyPr/>
          <a:lstStyle/>
          <a:p>
            <a:pPr marL="609600" indent="-609600" algn="ctr" eaLnBrk="1" hangingPunct="1"/>
            <a:r>
              <a:rPr lang="et-EE" smtClean="0"/>
              <a:t>Keha füsioloogia muutumine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Keemiliste ainete lisandumine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Alkohol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Narkootikumid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Keemiliste ainete vähenemine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Hüperventilatsioon (glükoos)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Paastumine</a:t>
            </a:r>
          </a:p>
        </p:txBody>
      </p:sp>
      <p:pic>
        <p:nvPicPr>
          <p:cNvPr id="70660" name="Picture 4" descr="ALKOH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492375"/>
            <a:ext cx="3143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4000" smtClean="0"/>
              <a:t>MTS tekitavate tegurite klassifikatsioon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964612" cy="47529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t-EE" smtClean="0"/>
          </a:p>
          <a:p>
            <a:pPr marL="609600" indent="-609600" algn="ctr" eaLnBrk="1" hangingPunct="1"/>
            <a:r>
              <a:rPr lang="et-EE" smtClean="0"/>
              <a:t>Tähelepanu fookuse muutumine</a:t>
            </a:r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Suurenemine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 suunatud tähelepanelikkus</a:t>
            </a:r>
          </a:p>
          <a:p>
            <a:pPr marL="609600" indent="-609600" eaLnBrk="1" hangingPunct="1">
              <a:buFontTx/>
              <a:buAutoNum type="arabicPeriod"/>
            </a:pPr>
            <a:endParaRPr lang="et-EE" smtClean="0"/>
          </a:p>
          <a:p>
            <a:pPr marL="609600" indent="-609600" eaLnBrk="1" hangingPunct="1">
              <a:buFontTx/>
              <a:buNone/>
            </a:pPr>
            <a:r>
              <a:rPr lang="et-EE" i="1" smtClean="0"/>
              <a:t>Vähenemine</a:t>
            </a:r>
            <a:r>
              <a:rPr lang="et-EE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Unistamine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smtClean="0"/>
              <a:t>hüpnoos</a:t>
            </a:r>
          </a:p>
          <a:p>
            <a:pPr marL="609600" indent="-609600" eaLnBrk="1" hangingPunct="1">
              <a:buFontTx/>
              <a:buNone/>
            </a:pPr>
            <a:endParaRPr lang="et-EE" smtClean="0"/>
          </a:p>
          <a:p>
            <a:pPr marL="609600" indent="-609600" eaLnBrk="1" hangingPunct="1">
              <a:buFontTx/>
              <a:buAutoNum type="arabicPeriod"/>
            </a:pPr>
            <a:endParaRPr lang="et-EE" smtClean="0"/>
          </a:p>
          <a:p>
            <a:pPr marL="609600" indent="-609600" eaLnBrk="1" hangingPunct="1">
              <a:buFontTx/>
              <a:buAutoNum type="arabicPeriod"/>
            </a:pPr>
            <a:endParaRPr lang="et-EE" smtClean="0"/>
          </a:p>
        </p:txBody>
      </p:sp>
      <p:pic>
        <p:nvPicPr>
          <p:cNvPr id="71684" name="Picture 4" descr="HÜPNO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44900"/>
            <a:ext cx="4176712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1916113"/>
            <a:ext cx="7845425" cy="4724400"/>
            <a:chOff x="385" y="1207"/>
            <a:chExt cx="4942" cy="2976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" y="1298"/>
              <a:ext cx="1944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1207"/>
              <a:ext cx="2447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89138"/>
            <a:ext cx="3624263" cy="4032250"/>
          </a:xfrm>
          <a:noFill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1916113"/>
            <a:ext cx="39846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1165</Words>
  <Application>Microsoft PowerPoint</Application>
  <PresentationFormat>On-screen Show (4:3)</PresentationFormat>
  <Paragraphs>268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Bitmapbillede</vt:lpstr>
      <vt:lpstr>MUUTUNUD TEADVUSESEISUNDID TÄNAPÄEVASES PSÜHHOLOOGIAS</vt:lpstr>
      <vt:lpstr>Muutunud teadvuseseisundi definitsioon</vt:lpstr>
      <vt:lpstr>Holotroopsed seisundid</vt:lpstr>
      <vt:lpstr>MTS tekitavate tegurite klassifikatsioon</vt:lpstr>
      <vt:lpstr>MTS tekitavate tegurite klassifikatsioon</vt:lpstr>
      <vt:lpstr>MTS tekitavate tegurite klassifikatsioon</vt:lpstr>
      <vt:lpstr>MTS tekitavate tegurite klassifikatsioon</vt:lpstr>
      <vt:lpstr>Slide 8</vt:lpstr>
      <vt:lpstr>Slide 9</vt:lpstr>
      <vt:lpstr>Muutunud teadvuseseisundite põhijooned</vt:lpstr>
      <vt:lpstr>Slide 11</vt:lpstr>
      <vt:lpstr>Kaksikprotsessiteooria (Dual Thought Process, Gackenbach &amp; La Berge, 1988) </vt:lpstr>
      <vt:lpstr>Slide 13</vt:lpstr>
      <vt:lpstr>Deikmani hüpotees  (1990)</vt:lpstr>
      <vt:lpstr>Müstilise kogemuse tunnused</vt:lpstr>
      <vt:lpstr>Slide 16</vt:lpstr>
      <vt:lpstr>Slide 17</vt:lpstr>
      <vt:lpstr>Klassikaline psühhiaatria</vt:lpstr>
      <vt:lpstr>PSÜHHODEELIKUMID JA SEKS (Tart. C)</vt:lpstr>
      <vt:lpstr>Slide 20</vt:lpstr>
      <vt:lpstr>Ayahuasca teraapia</vt:lpstr>
      <vt:lpstr>AJULAINED</vt:lpstr>
      <vt:lpstr> 3-ne aju mudel Paul MacLeani järgi</vt:lpstr>
      <vt:lpstr>Alfa Lained (8-13Hz) </vt:lpstr>
      <vt:lpstr>Beeta1 Lained (15-20Hz)</vt:lpstr>
      <vt:lpstr>Beeta2 Lained (20-30Hz)</vt:lpstr>
      <vt:lpstr>Teeta Lained (4-8Hz) </vt:lpstr>
      <vt:lpstr>Delta Lained (0,5-4Hz)</vt:lpstr>
      <vt:lpstr>Ajulained ja teadvuse tasemed</vt:lpstr>
      <vt:lpstr>Aju struktuur ja teadvuse tasemed</vt:lpstr>
      <vt:lpstr>Gamma Lained 38-42hZ</vt:lpstr>
      <vt:lpstr>Gammalainete arendamise tulemused</vt:lpstr>
      <vt:lpstr>7 tsakra mudeli vastavus alulainetele</vt:lpstr>
      <vt:lpstr>Tänan tähelepanu eest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MUUTUNUD TEADVUSESEISUNDID TÄNAPÄEVASES PSÜHHOLOOGIAS</dc:title>
  <dc:creator>User</dc:creator>
  <cp:lastModifiedBy>Alar Tamming</cp:lastModifiedBy>
  <cp:revision>81</cp:revision>
  <dcterms:created xsi:type="dcterms:W3CDTF">2003-03-23T03:48:48Z</dcterms:created>
  <dcterms:modified xsi:type="dcterms:W3CDTF">2008-06-29T09:31:23Z</dcterms:modified>
</cp:coreProperties>
</file>